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1" r:id="rId16"/>
    <p:sldId id="292" r:id="rId17"/>
    <p:sldId id="289" r:id="rId18"/>
    <p:sldId id="290" r:id="rId19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方正清刻本悦宋简体" panose="02000000000000000000" pitchFamily="2" charset="-122"/>
      <p:regular r:id="rId23"/>
    </p:embeddedFont>
    <p:embeddedFont>
      <p:font typeface="方正小标宋简体" panose="02000000000000000000" pitchFamily="2" charset="-122"/>
      <p:regular r:id="rId24"/>
    </p:embeddedFont>
    <p:embeddedFont>
      <p:font typeface="仿宋" panose="02010609060101010101" pitchFamily="49" charset="-122"/>
      <p:regular r:id="rId25"/>
    </p:embeddedFont>
    <p:embeddedFont>
      <p:font typeface="华文宋体" panose="02010600040101010101" pitchFamily="2" charset="-122"/>
      <p:regular r:id="rId26"/>
    </p:embeddedFont>
    <p:embeddedFont>
      <p:font typeface="楷体" panose="02010609060101010101" pitchFamily="49" charset="-122"/>
      <p:regular r:id="rId27"/>
    </p:embeddedFont>
    <p:embeddedFont>
      <p:font typeface="锐字逼格青春体简2.0" panose="02010604000000000000" pitchFamily="2" charset="-122"/>
      <p:regular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B082"/>
    <a:srgbClr val="ED7D31"/>
    <a:srgbClr val="B0E0E6"/>
    <a:srgbClr val="5C9EDB"/>
    <a:srgbClr val="F17723"/>
    <a:srgbClr val="FFC000"/>
    <a:srgbClr val="F8B910"/>
    <a:srgbClr val="FFFFFF"/>
    <a:srgbClr val="111111"/>
    <a:srgbClr val="B5D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27.jpe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1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7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4.mp4"/><Relationship Id="rId2" Type="http://schemas.openxmlformats.org/officeDocument/2006/relationships/video" Target="NULL" TargetMode="External"/><Relationship Id="rId1" Type="http://schemas.openxmlformats.org/officeDocument/2006/relationships/tags" Target="../tags/tag14.xml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video" Target="../media/media5.mp4"/><Relationship Id="rId12" Type="http://schemas.openxmlformats.org/officeDocument/2006/relationships/image" Target="../media/image62.png"/><Relationship Id="rId2" Type="http://schemas.microsoft.com/office/2007/relationships/media" Target="../media/media5.mp4"/><Relationship Id="rId1" Type="http://schemas.openxmlformats.org/officeDocument/2006/relationships/tags" Target="../tags/tag15.xml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video" Target="../media/media6.mp4"/><Relationship Id="rId12" Type="http://schemas.openxmlformats.org/officeDocument/2006/relationships/image" Target="../media/image64.png"/><Relationship Id="rId2" Type="http://schemas.microsoft.com/office/2007/relationships/media" Target="../media/media6.mp4"/><Relationship Id="rId1" Type="http://schemas.openxmlformats.org/officeDocument/2006/relationships/tags" Target="../tags/tag16.xml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63.png"/><Relationship Id="rId5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1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8.xml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1188730" y="2613887"/>
            <a:ext cx="5091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振动与波动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1241423" y="3945538"/>
            <a:ext cx="4985747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简谐振动的描述及特征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简谐振动的合成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简谐波的描述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简谐波的叠加与干涉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波的能量传输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多普勒效应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（上）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59" y="1425186"/>
                <a:ext cx="9256579" cy="9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已知波源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zh-CN" altLang="en-US" sz="1600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必须在原点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的振动方程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，就可以确定波函数中的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已知波速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及 波的传播方向，就可以完全确定波函数：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（左正右负）</a:t>
                </a:r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1425186"/>
                <a:ext cx="9256579" cy="968407"/>
              </a:xfrm>
              <a:prstGeom prst="rect">
                <a:avLst/>
              </a:prstGeom>
              <a:blipFill>
                <a:blip r:embed="rId5"/>
                <a:stretch>
                  <a:fillRect l="-329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3C4B2E-AE0F-BA0E-46E8-F0F710D6697E}"/>
                  </a:ext>
                </a:extLst>
              </p:cNvPr>
              <p:cNvSpPr txBox="1"/>
              <p:nvPr/>
            </p:nvSpPr>
            <p:spPr>
              <a:xfrm>
                <a:off x="507458" y="2342462"/>
                <a:ext cx="7594973" cy="134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若题目明确指出波源不在坐标原点（或者已知振动方程的点不在坐标原点），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可另建一个坐标系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，使波源在新坐标系中成为原点。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在此坐标系中求解波函数，其是关于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zh-CN" altLang="en-US" sz="14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、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的二元函数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最后进行坐标变换</a:t>
                </a: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（一般都是简单的线性变换，例如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1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  <m:r>
                      <a:rPr lang="en-US" altLang="zh-CN" sz="14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𝑥</m:t>
                    </m:r>
                    <m:r>
                      <a:rPr lang="en-US" altLang="zh-CN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+3</m:t>
                    </m:r>
                  </m:oMath>
                </a14:m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等）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，得到所求波函数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3C4B2E-AE0F-BA0E-46E8-F0F710D6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2342462"/>
                <a:ext cx="7594973" cy="1342419"/>
              </a:xfrm>
              <a:prstGeom prst="rect">
                <a:avLst/>
              </a:prstGeom>
              <a:blipFill>
                <a:blip r:embed="rId6"/>
                <a:stretch>
                  <a:fillRect l="-241"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DC37276-C0BA-C9DE-86B9-99DD0D250C15}"/>
              </a:ext>
            </a:extLst>
          </p:cNvPr>
          <p:cNvSpPr txBox="1"/>
          <p:nvPr/>
        </p:nvSpPr>
        <p:spPr>
          <a:xfrm>
            <a:off x="507460" y="496110"/>
            <a:ext cx="323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简谐波的描述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7BAAFE-93E0-4653-972B-C5C5D25E8B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9" t="15214" r="29630" b="51259"/>
          <a:stretch/>
        </p:blipFill>
        <p:spPr>
          <a:xfrm>
            <a:off x="576364" y="4193587"/>
            <a:ext cx="3690014" cy="1814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BFD9899-471E-618A-B20D-E433D5D8466A}"/>
                  </a:ext>
                </a:extLst>
              </p:cNvPr>
              <p:cNvSpPr txBox="1"/>
              <p:nvPr/>
            </p:nvSpPr>
            <p:spPr>
              <a:xfrm>
                <a:off x="507458" y="3882277"/>
                <a:ext cx="11108177" cy="425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例：一平面简谐波沿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x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轴正方向传播，已知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点振动方程为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，求波动方程。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BFD9899-471E-618A-B20D-E433D5D84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3882277"/>
                <a:ext cx="11108177" cy="425694"/>
              </a:xfrm>
              <a:prstGeom prst="rect">
                <a:avLst/>
              </a:prstGeom>
              <a:blipFill>
                <a:blip r:embed="rId8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18B12B03-1C18-253B-D42A-7799975E1375}"/>
              </a:ext>
            </a:extLst>
          </p:cNvPr>
          <p:cNvGrpSpPr/>
          <p:nvPr/>
        </p:nvGrpSpPr>
        <p:grpSpPr>
          <a:xfrm>
            <a:off x="742538" y="5606037"/>
            <a:ext cx="3357666" cy="465196"/>
            <a:chOff x="744842" y="5818579"/>
            <a:chExt cx="3357666" cy="465196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067EA16-82D1-808F-CA10-1A5C59208F57}"/>
                </a:ext>
              </a:extLst>
            </p:cNvPr>
            <p:cNvCxnSpPr/>
            <p:nvPr/>
          </p:nvCxnSpPr>
          <p:spPr>
            <a:xfrm>
              <a:off x="744842" y="5866511"/>
              <a:ext cx="313681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2733AB5-C82D-9BC3-F004-5AADBC98908C}"/>
                </a:ext>
              </a:extLst>
            </p:cNvPr>
            <p:cNvSpPr/>
            <p:nvPr/>
          </p:nvSpPr>
          <p:spPr>
            <a:xfrm>
              <a:off x="983226" y="5818579"/>
              <a:ext cx="95864" cy="9586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326215C-65EB-4323-D774-056DA5158D1D}"/>
                    </a:ext>
                  </a:extLst>
                </p:cNvPr>
                <p:cNvSpPr txBox="1"/>
                <p:nvPr/>
              </p:nvSpPr>
              <p:spPr>
                <a:xfrm>
                  <a:off x="786580" y="5914443"/>
                  <a:ext cx="5358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5C9ED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5C9EDB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5C9EDB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5C9EDB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326215C-65EB-4323-D774-056DA5158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580" y="5914443"/>
                  <a:ext cx="53585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451F73F-D40B-493A-59EF-7169D7DECB63}"/>
                    </a:ext>
                  </a:extLst>
                </p:cNvPr>
                <p:cNvSpPr txBox="1"/>
                <p:nvPr/>
              </p:nvSpPr>
              <p:spPr>
                <a:xfrm>
                  <a:off x="3566650" y="5883105"/>
                  <a:ext cx="5358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4451F73F-D40B-493A-59EF-7169D7DEC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6650" y="5883105"/>
                  <a:ext cx="53585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C4073D2-4265-09DD-992F-AB4EBFE2BDB3}"/>
                  </a:ext>
                </a:extLst>
              </p:cNvPr>
              <p:cNvSpPr txBox="1"/>
              <p:nvPr/>
            </p:nvSpPr>
            <p:spPr>
              <a:xfrm>
                <a:off x="4102296" y="4328222"/>
                <a:ext cx="7513339" cy="1634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解：以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点为原点建立坐标系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，显然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已知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点振动方程为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，且波沿</a:t>
                </a: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轴正方向传播，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系下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故所求波函数为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C4073D2-4265-09DD-992F-AB4EBFE2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296" y="4328222"/>
                <a:ext cx="7513339" cy="1634935"/>
              </a:xfrm>
              <a:prstGeom prst="rect">
                <a:avLst/>
              </a:prstGeom>
              <a:blipFill>
                <a:blip r:embed="rId11"/>
                <a:stretch>
                  <a:fillRect l="-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C34CF-0AFB-E040-F84B-A59090871B8A}"/>
              </a:ext>
            </a:extLst>
          </p:cNvPr>
          <p:cNvGrpSpPr/>
          <p:nvPr/>
        </p:nvGrpSpPr>
        <p:grpSpPr>
          <a:xfrm>
            <a:off x="9764038" y="1541919"/>
            <a:ext cx="1920503" cy="2142961"/>
            <a:chOff x="9764038" y="1541919"/>
            <a:chExt cx="1920503" cy="2142961"/>
          </a:xfrm>
        </p:grpSpPr>
        <p:sp>
          <p:nvSpPr>
            <p:cNvPr id="23" name="右大括号 22">
              <a:extLst>
                <a:ext uri="{FF2B5EF4-FFF2-40B4-BE49-F238E27FC236}">
                  <a16:creationId xmlns:a16="http://schemas.microsoft.com/office/drawing/2014/main" id="{027C3731-7C38-31ED-D0AC-5F5A98D31A29}"/>
                </a:ext>
              </a:extLst>
            </p:cNvPr>
            <p:cNvSpPr/>
            <p:nvPr/>
          </p:nvSpPr>
          <p:spPr>
            <a:xfrm>
              <a:off x="9764038" y="1541919"/>
              <a:ext cx="331939" cy="2142961"/>
            </a:xfrm>
            <a:prstGeom prst="rightBrace">
              <a:avLst>
                <a:gd name="adj1" fmla="val 9433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308C73B-C71C-7F7B-049F-B4F9519C2CEA}"/>
                </a:ext>
              </a:extLst>
            </p:cNvPr>
            <p:cNvSpPr txBox="1"/>
            <p:nvPr/>
          </p:nvSpPr>
          <p:spPr>
            <a:xfrm>
              <a:off x="10166984" y="2260773"/>
              <a:ext cx="1517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已知振动方程</a:t>
              </a:r>
              <a:endParaRPr lang="en-US" altLang="zh-CN" sz="1600" dirty="0"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  <a:p>
              <a:pPr algn="ctr"/>
              <a:r>
                <a:rPr lang="zh-CN" altLang="en-US" sz="1600" dirty="0"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求波函数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4C90A6B-1491-C9C5-436E-F30FCA84D1B5}"/>
                  </a:ext>
                </a:extLst>
              </p:cNvPr>
              <p:cNvSpPr txBox="1"/>
              <p:nvPr/>
            </p:nvSpPr>
            <p:spPr>
              <a:xfrm>
                <a:off x="507459" y="3787908"/>
                <a:ext cx="9256579" cy="1352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已知波函数：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在任意时刻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，都可以将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代入波函数求得 此时刻的 波形图；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在任意位置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，都可以将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代入波函数求得 此位置的 质点的振动方程。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4C90A6B-1491-C9C5-436E-F30FCA84D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3787908"/>
                <a:ext cx="9256579" cy="1352999"/>
              </a:xfrm>
              <a:prstGeom prst="rect">
                <a:avLst/>
              </a:prstGeom>
              <a:blipFill>
                <a:blip r:embed="rId12"/>
                <a:stretch>
                  <a:fillRect l="-329" b="-4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95E17D90-5634-EB3A-825F-8B21AAADCED4}"/>
              </a:ext>
            </a:extLst>
          </p:cNvPr>
          <p:cNvGrpSpPr/>
          <p:nvPr/>
        </p:nvGrpSpPr>
        <p:grpSpPr>
          <a:xfrm>
            <a:off x="9764038" y="4002066"/>
            <a:ext cx="1920503" cy="1137740"/>
            <a:chOff x="9764038" y="4002066"/>
            <a:chExt cx="1920503" cy="1137740"/>
          </a:xfrm>
        </p:grpSpPr>
        <p:sp>
          <p:nvSpPr>
            <p:cNvPr id="33" name="右大括号 32">
              <a:extLst>
                <a:ext uri="{FF2B5EF4-FFF2-40B4-BE49-F238E27FC236}">
                  <a16:creationId xmlns:a16="http://schemas.microsoft.com/office/drawing/2014/main" id="{8B0A5CC3-70F5-B4CF-6BA7-8AC842C30DC3}"/>
                </a:ext>
              </a:extLst>
            </p:cNvPr>
            <p:cNvSpPr/>
            <p:nvPr/>
          </p:nvSpPr>
          <p:spPr>
            <a:xfrm>
              <a:off x="9764038" y="4002066"/>
              <a:ext cx="331939" cy="1137740"/>
            </a:xfrm>
            <a:prstGeom prst="rightBrace">
              <a:avLst>
                <a:gd name="adj1" fmla="val 58484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E0E76C5-2CB9-85D4-1BC9-EF844FE66BCE}"/>
                </a:ext>
              </a:extLst>
            </p:cNvPr>
            <p:cNvSpPr txBox="1"/>
            <p:nvPr/>
          </p:nvSpPr>
          <p:spPr>
            <a:xfrm>
              <a:off x="10166984" y="4212979"/>
              <a:ext cx="1517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已知波函数</a:t>
              </a:r>
              <a:endParaRPr lang="en-US" altLang="zh-CN" sz="1600" dirty="0">
                <a:latin typeface="锐字逼格青春体简2.0" panose="02010604000000000000" pitchFamily="2" charset="-122"/>
                <a:ea typeface="锐字逼格青春体简2.0" panose="02010604000000000000" pitchFamily="2" charset="-122"/>
              </a:endParaRPr>
            </a:p>
            <a:p>
              <a:pPr algn="ctr"/>
              <a:r>
                <a:rPr lang="zh-CN" altLang="en-US" sz="1600" dirty="0"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求波形</a:t>
              </a:r>
              <a:r>
                <a:rPr lang="en-US" altLang="zh-CN" sz="1600" dirty="0"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/</a:t>
              </a:r>
              <a:r>
                <a:rPr lang="zh-CN" altLang="en-US" sz="1600" dirty="0">
                  <a:latin typeface="锐字逼格青春体简2.0" panose="02010604000000000000" pitchFamily="2" charset="-122"/>
                  <a:ea typeface="锐字逼格青春体简2.0" panose="02010604000000000000" pitchFamily="2" charset="-122"/>
                </a:rPr>
                <a:t>振动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4127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0" grpId="0"/>
      <p:bldP spid="20" grpId="1"/>
      <p:bldP spid="30" grpId="0"/>
      <p:bldP spid="30" grpId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23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简谐波的描述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6225280" cy="116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波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分为 横波和纵波。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横波：振动方向与传播方向垂直的波。只能在固体中传播。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纵波：振动方向与传播方向平行的波。可以在固、液、气中传播。</a:t>
            </a:r>
            <a:endParaRPr lang="en-US" altLang="zh-CN" sz="1600" b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横波与纵波">
            <a:hlinkClick r:id="" action="ppaction://media"/>
            <a:extLst>
              <a:ext uri="{FF2B5EF4-FFF2-40B4-BE49-F238E27FC236}">
                <a16:creationId xmlns:a16="http://schemas.microsoft.com/office/drawing/2014/main" id="{70157B1C-C8DE-8D97-AA7B-01F16B2820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364" y="2878666"/>
            <a:ext cx="5771566" cy="3246561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1EA162D-C349-3CB8-8FA8-D9F321E95FF6}"/>
              </a:ext>
            </a:extLst>
          </p:cNvPr>
          <p:cNvGrpSpPr/>
          <p:nvPr/>
        </p:nvGrpSpPr>
        <p:grpSpPr>
          <a:xfrm>
            <a:off x="664047" y="2878666"/>
            <a:ext cx="5818173" cy="3158878"/>
            <a:chOff x="664047" y="2878666"/>
            <a:chExt cx="5818173" cy="315887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2972D14-87CD-70FF-62ED-424C690DBF66}"/>
                </a:ext>
              </a:extLst>
            </p:cNvPr>
            <p:cNvGrpSpPr/>
            <p:nvPr/>
          </p:nvGrpSpPr>
          <p:grpSpPr>
            <a:xfrm>
              <a:off x="2450670" y="4229598"/>
              <a:ext cx="2022954" cy="1807946"/>
              <a:chOff x="2381766" y="4317280"/>
              <a:chExt cx="2022954" cy="1807946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09A817-D32D-61A2-29FD-A0BE5BE1FB25}"/>
                  </a:ext>
                </a:extLst>
              </p:cNvPr>
              <p:cNvSpPr txBox="1"/>
              <p:nvPr/>
            </p:nvSpPr>
            <p:spPr>
              <a:xfrm>
                <a:off x="2381766" y="4317280"/>
                <a:ext cx="2022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横波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8BC06DF-A472-AB10-E23C-36B6BE6BB3DB}"/>
                  </a:ext>
                </a:extLst>
              </p:cNvPr>
              <p:cNvSpPr txBox="1"/>
              <p:nvPr/>
            </p:nvSpPr>
            <p:spPr>
              <a:xfrm>
                <a:off x="2381766" y="5755894"/>
                <a:ext cx="2022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纵波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62F0E47-3494-B16A-027E-6F1D9618116E}"/>
                </a:ext>
              </a:extLst>
            </p:cNvPr>
            <p:cNvSpPr txBox="1"/>
            <p:nvPr/>
          </p:nvSpPr>
          <p:spPr>
            <a:xfrm>
              <a:off x="664047" y="2878666"/>
              <a:ext cx="5818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（演示视频来源：</a:t>
              </a: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BV1tq4y1T7ya </a:t>
              </a:r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横波与纵波 </a:t>
              </a:r>
              <a:r>
                <a: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– </a:t>
              </a:r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物理沙盒小白）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183C4695-7EFD-FBD2-48A0-49244EB81E17}"/>
                  </a:ext>
                </a:extLst>
              </p:cNvPr>
              <p:cNvSpPr/>
              <p:nvPr/>
            </p:nvSpPr>
            <p:spPr>
              <a:xfrm>
                <a:off x="6940958" y="1903956"/>
                <a:ext cx="4586995" cy="4045907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机械波的传播需要介质（但电磁波不需要）。</a:t>
                </a:r>
                <a:endParaRPr lang="en-US" altLang="zh-CN" sz="14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 波 从 一种介质 进入 另一种介质 时：</a:t>
                </a:r>
                <a:endParaRPr lang="en-US" altLang="zh-CN" sz="14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频率不变、周期不变（频率是由波源决定的）。</a:t>
                </a: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波速改变（波速是由介质决定的）。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因此波长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𝑢𝑇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改变。</a:t>
                </a: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这一点对光波（电磁波）也是如此。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（注：光的颜色是 频率 的直接体现，而非波长。）</a:t>
                </a: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183C4695-7EFD-FBD2-48A0-49244EB81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958" y="1903956"/>
                <a:ext cx="4586995" cy="404590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38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9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60813"/>
                <a:ext cx="5240198" cy="4533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频率相同、方向平行，相差恒定的波 称为 相干波。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在空间某介质中有两列相干波：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i="1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在空间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P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点，这两列波引起的振动分别为：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f>
                            <m:f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60813"/>
                <a:ext cx="5240198" cy="4533677"/>
              </a:xfrm>
              <a:prstGeom prst="rect">
                <a:avLst/>
              </a:prstGeom>
              <a:blipFill>
                <a:blip r:embed="rId5"/>
                <a:stretch>
                  <a:fillRect l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5A57B209-48D8-87F9-F16D-64C0817DEF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95" y="1197290"/>
            <a:ext cx="3068992" cy="213349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FD9A73E-4CCE-BB70-04FD-4AC89342DF7A}"/>
                  </a:ext>
                </a:extLst>
              </p:cNvPr>
              <p:cNvSpPr/>
              <p:nvPr/>
            </p:nvSpPr>
            <p:spPr>
              <a:xfrm>
                <a:off x="8149995" y="1600193"/>
                <a:ext cx="3280988" cy="17189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波速与角频率的关系：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相位差与波程差的关系：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FD9A73E-4CCE-BB70-04FD-4AC89342D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995" y="1600193"/>
                <a:ext cx="3280988" cy="171895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A0D295C-7204-FEF5-040F-FD8185288CE0}"/>
                  </a:ext>
                </a:extLst>
              </p:cNvPr>
              <p:cNvSpPr txBox="1"/>
              <p:nvPr/>
            </p:nvSpPr>
            <p:spPr>
              <a:xfrm>
                <a:off x="5246134" y="3865318"/>
                <a:ext cx="3461658" cy="1582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这两振动的相位差为：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</m:oMath>
                  </m:oMathPara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A0D295C-7204-FEF5-040F-FD818528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134" y="3865318"/>
                <a:ext cx="3461658" cy="1582997"/>
              </a:xfrm>
              <a:prstGeom prst="rect">
                <a:avLst/>
              </a:prstGeom>
              <a:blipFill>
                <a:blip r:embed="rId8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B21F7B4-C4EF-7C33-1C3E-AB661F2BA986}"/>
                  </a:ext>
                </a:extLst>
              </p:cNvPr>
              <p:cNvSpPr txBox="1"/>
              <p:nvPr/>
            </p:nvSpPr>
            <p:spPr>
              <a:xfrm>
                <a:off x="8642477" y="3865318"/>
                <a:ext cx="3042063" cy="1094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这两振动的波程差为：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B21F7B4-C4EF-7C33-1C3E-AB661F2B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477" y="3865318"/>
                <a:ext cx="3042063" cy="1094530"/>
              </a:xfrm>
              <a:prstGeom prst="rect">
                <a:avLst/>
              </a:prstGeom>
              <a:blipFill>
                <a:blip r:embed="rId9"/>
                <a:stretch>
                  <a:fillRect l="-1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B43FDE2-31EB-8252-5146-8778DE4B6799}"/>
              </a:ext>
            </a:extLst>
          </p:cNvPr>
          <p:cNvSpPr txBox="1"/>
          <p:nvPr/>
        </p:nvSpPr>
        <p:spPr>
          <a:xfrm>
            <a:off x="4904510" y="775742"/>
            <a:ext cx="121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波的叠加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B0947E8-32D6-987E-00EE-69C98DF892A5}"/>
              </a:ext>
            </a:extLst>
          </p:cNvPr>
          <p:cNvSpPr txBox="1"/>
          <p:nvPr/>
        </p:nvSpPr>
        <p:spPr>
          <a:xfrm>
            <a:off x="507460" y="496110"/>
            <a:ext cx="439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简谐波的叠加与干涉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5575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9" grpId="0" animBg="1"/>
      <p:bldP spid="20" grpId="0" uiExpand="1" build="p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C37276-C0BA-C9DE-86B9-99DD0D250C15}"/>
              </a:ext>
            </a:extLst>
          </p:cNvPr>
          <p:cNvSpPr txBox="1"/>
          <p:nvPr/>
        </p:nvSpPr>
        <p:spPr>
          <a:xfrm>
            <a:off x="507460" y="496110"/>
            <a:ext cx="439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简谐波的叠加与干涉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A0D295C-7204-FEF5-040F-FD8185288CE0}"/>
                  </a:ext>
                </a:extLst>
              </p:cNvPr>
              <p:cNvSpPr txBox="1"/>
              <p:nvPr/>
            </p:nvSpPr>
            <p:spPr>
              <a:xfrm>
                <a:off x="503692" y="1665505"/>
                <a:ext cx="5370826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这两振动的相位差为：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A0D295C-7204-FEF5-040F-FD818528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92" y="1665505"/>
                <a:ext cx="5370826" cy="586892"/>
              </a:xfrm>
              <a:prstGeom prst="rect">
                <a:avLst/>
              </a:prstGeom>
              <a:blipFill>
                <a:blip r:embed="rId5"/>
                <a:stretch>
                  <a:fillRect l="-681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B21F7B4-C4EF-7C33-1C3E-AB661F2BA986}"/>
                  </a:ext>
                </a:extLst>
              </p:cNvPr>
              <p:cNvSpPr txBox="1"/>
              <p:nvPr/>
            </p:nvSpPr>
            <p:spPr>
              <a:xfrm>
                <a:off x="503692" y="2416295"/>
                <a:ext cx="4444129" cy="581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这两振动的波程差为：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B21F7B4-C4EF-7C33-1C3E-AB661F2B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92" y="2416295"/>
                <a:ext cx="4444129" cy="581441"/>
              </a:xfrm>
              <a:prstGeom prst="rect">
                <a:avLst/>
              </a:prstGeom>
              <a:blipFill>
                <a:blip r:embed="rId6"/>
                <a:stretch>
                  <a:fillRect l="-823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16949254-D0A2-B3FA-C8DE-A3C591925D0B}"/>
              </a:ext>
            </a:extLst>
          </p:cNvPr>
          <p:cNvSpPr txBox="1"/>
          <p:nvPr/>
        </p:nvSpPr>
        <p:spPr>
          <a:xfrm>
            <a:off x="4904510" y="775742"/>
            <a:ext cx="121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波的干涉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8DCC5A4-7CD2-410A-B437-A418EFA56D9C}"/>
              </a:ext>
            </a:extLst>
          </p:cNvPr>
          <p:cNvGrpSpPr/>
          <p:nvPr/>
        </p:nvGrpSpPr>
        <p:grpSpPr>
          <a:xfrm>
            <a:off x="503692" y="3748262"/>
            <a:ext cx="5578223" cy="1311687"/>
            <a:chOff x="1062840" y="3712636"/>
            <a:chExt cx="5578223" cy="131168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8ED4481-BB63-B773-2C91-56B342C227FF}"/>
                </a:ext>
              </a:extLst>
            </p:cNvPr>
            <p:cNvGrpSpPr/>
            <p:nvPr/>
          </p:nvGrpSpPr>
          <p:grpSpPr>
            <a:xfrm flipH="1">
              <a:off x="1062840" y="3868371"/>
              <a:ext cx="1134094" cy="1155952"/>
              <a:chOff x="9852327" y="1550025"/>
              <a:chExt cx="1134094" cy="1155952"/>
            </a:xfrm>
          </p:grpSpPr>
          <p:sp>
            <p:nvSpPr>
              <p:cNvPr id="17" name="右大括号 16">
                <a:extLst>
                  <a:ext uri="{FF2B5EF4-FFF2-40B4-BE49-F238E27FC236}">
                    <a16:creationId xmlns:a16="http://schemas.microsoft.com/office/drawing/2014/main" id="{671D0B66-FEB1-90D3-8300-EB7252311F5F}"/>
                  </a:ext>
                </a:extLst>
              </p:cNvPr>
              <p:cNvSpPr/>
              <p:nvPr/>
            </p:nvSpPr>
            <p:spPr>
              <a:xfrm>
                <a:off x="9852327" y="1550025"/>
                <a:ext cx="243653" cy="1155952"/>
              </a:xfrm>
              <a:prstGeom prst="rightBrace">
                <a:avLst>
                  <a:gd name="adj1" fmla="val 35640"/>
                  <a:gd name="adj2" fmla="val 5000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122B959-71CE-6A07-84B9-38F80626AFBF}"/>
                  </a:ext>
                </a:extLst>
              </p:cNvPr>
              <p:cNvSpPr txBox="1"/>
              <p:nvPr/>
            </p:nvSpPr>
            <p:spPr>
              <a:xfrm>
                <a:off x="10095982" y="1835613"/>
                <a:ext cx="8904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相位差</a:t>
                </a:r>
                <a:endParaRPr lang="en-US" altLang="zh-CN" sz="1600" dirty="0">
                  <a:latin typeface="锐字逼格青春体简2.0" panose="02010604000000000000" pitchFamily="2" charset="-122"/>
                  <a:ea typeface="锐字逼格青春体简2.0" panose="02010604000000000000" pitchFamily="2" charset="-122"/>
                </a:endParaRPr>
              </a:p>
              <a:p>
                <a:pPr algn="ctr"/>
                <a:r>
                  <a:rPr lang="zh-CN" altLang="en-US" sz="1600" dirty="0"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角度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E23AD18-3773-CE68-D3D5-CACB3FD8BFFB}"/>
                    </a:ext>
                  </a:extLst>
                </p:cNvPr>
                <p:cNvSpPr txBox="1"/>
                <p:nvPr/>
              </p:nvSpPr>
              <p:spPr>
                <a:xfrm>
                  <a:off x="2196934" y="3712636"/>
                  <a:ext cx="4444129" cy="1220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zh-CN" altLang="zh-CN" sz="1600" dirty="0">
                      <a:effectLst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干涉加强：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=±2</m:t>
                      </m:r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𝜋</m:t>
                      </m:r>
                    </m:oMath>
                  </a14:m>
                  <a:r>
                    <a:rPr lang="zh-CN" altLang="zh-CN" sz="1600" dirty="0">
                      <a:effectLst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1600" dirty="0">
                      <a:effectLst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π</a:t>
                  </a:r>
                  <a:r>
                    <a:rPr lang="zh-CN" altLang="zh-CN" sz="1600" dirty="0">
                      <a:effectLst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的偶数</a:t>
                  </a:r>
                  <a:r>
                    <a:rPr lang="zh-CN" altLang="en-US" sz="1600" dirty="0">
                      <a:effectLst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倍</a:t>
                  </a:r>
                  <a:endParaRPr lang="en-US" altLang="zh-CN" sz="1600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250000"/>
                    </a:lnSpc>
                  </a:pPr>
                  <a:r>
                    <a:rPr lang="zh-CN" altLang="zh-CN" sz="1600" dirty="0">
                      <a:effectLst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干涉减弱：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=±(2</m:t>
                      </m:r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+1)</m:t>
                      </m:r>
                      <m:r>
                        <a:rPr lang="en-US" altLang="zh-CN" sz="16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𝜋</m:t>
                      </m:r>
                    </m:oMath>
                  </a14:m>
                  <a:r>
                    <a:rPr lang="zh-CN" altLang="zh-CN" sz="1600" dirty="0">
                      <a:effectLst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1600" dirty="0">
                      <a:effectLst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π</a:t>
                  </a:r>
                  <a:r>
                    <a:rPr lang="zh-CN" altLang="zh-CN" sz="1600" dirty="0">
                      <a:effectLst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的奇数</a:t>
                  </a:r>
                  <a:r>
                    <a:rPr lang="zh-CN" altLang="en-US" sz="16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倍</a:t>
                  </a:r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E23AD18-3773-CE68-D3D5-CACB3FD8B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934" y="3712636"/>
                  <a:ext cx="4444129" cy="1220206"/>
                </a:xfrm>
                <a:prstGeom prst="rect">
                  <a:avLst/>
                </a:prstGeom>
                <a:blipFill>
                  <a:blip r:embed="rId7"/>
                  <a:stretch>
                    <a:fillRect l="-823" b="-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E864F72-E995-7F61-FA3C-28FCC00D2005}"/>
              </a:ext>
            </a:extLst>
          </p:cNvPr>
          <p:cNvGrpSpPr/>
          <p:nvPr/>
        </p:nvGrpSpPr>
        <p:grpSpPr>
          <a:xfrm>
            <a:off x="6119575" y="3640732"/>
            <a:ext cx="5578223" cy="1435265"/>
            <a:chOff x="1062840" y="3605106"/>
            <a:chExt cx="5578223" cy="143526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17100C5-A2CC-533D-7E78-A13973BBD54A}"/>
                </a:ext>
              </a:extLst>
            </p:cNvPr>
            <p:cNvGrpSpPr/>
            <p:nvPr/>
          </p:nvGrpSpPr>
          <p:grpSpPr>
            <a:xfrm flipH="1">
              <a:off x="1062840" y="3868371"/>
              <a:ext cx="1134094" cy="1155952"/>
              <a:chOff x="9852327" y="1550025"/>
              <a:chExt cx="1134094" cy="1155952"/>
            </a:xfrm>
          </p:grpSpPr>
          <p:sp>
            <p:nvSpPr>
              <p:cNvPr id="26" name="右大括号 25">
                <a:extLst>
                  <a:ext uri="{FF2B5EF4-FFF2-40B4-BE49-F238E27FC236}">
                    <a16:creationId xmlns:a16="http://schemas.microsoft.com/office/drawing/2014/main" id="{F581770F-52DC-FE46-44B6-28B54F3BC563}"/>
                  </a:ext>
                </a:extLst>
              </p:cNvPr>
              <p:cNvSpPr/>
              <p:nvPr/>
            </p:nvSpPr>
            <p:spPr>
              <a:xfrm>
                <a:off x="9852327" y="1550025"/>
                <a:ext cx="243653" cy="1155952"/>
              </a:xfrm>
              <a:prstGeom prst="rightBrace">
                <a:avLst>
                  <a:gd name="adj1" fmla="val 35640"/>
                  <a:gd name="adj2" fmla="val 50000"/>
                </a:avLst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97436C1-F4FD-9DBF-5D41-D39DF22C09CD}"/>
                  </a:ext>
                </a:extLst>
              </p:cNvPr>
              <p:cNvSpPr txBox="1"/>
              <p:nvPr/>
            </p:nvSpPr>
            <p:spPr>
              <a:xfrm>
                <a:off x="10095982" y="1835613"/>
                <a:ext cx="8904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波程差</a:t>
                </a:r>
                <a:endParaRPr lang="en-US" altLang="zh-CN" sz="1600" dirty="0">
                  <a:latin typeface="锐字逼格青春体简2.0" panose="02010604000000000000" pitchFamily="2" charset="-122"/>
                  <a:ea typeface="锐字逼格青春体简2.0" panose="02010604000000000000" pitchFamily="2" charset="-122"/>
                </a:endParaRPr>
              </a:p>
              <a:p>
                <a:pPr algn="ctr"/>
                <a:r>
                  <a:rPr lang="zh-CN" altLang="en-US" sz="1600" dirty="0">
                    <a:latin typeface="锐字逼格青春体简2.0" panose="02010604000000000000" pitchFamily="2" charset="-122"/>
                    <a:ea typeface="锐字逼格青春体简2.0" panose="02010604000000000000" pitchFamily="2" charset="-122"/>
                  </a:rPr>
                  <a:t>角度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9D3DD93-00D3-311D-2B43-B15199A9FD19}"/>
                    </a:ext>
                  </a:extLst>
                </p:cNvPr>
                <p:cNvSpPr txBox="1"/>
                <p:nvPr/>
              </p:nvSpPr>
              <p:spPr>
                <a:xfrm>
                  <a:off x="2196934" y="3605106"/>
                  <a:ext cx="4444129" cy="14352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CN" altLang="zh-CN" sz="1600" dirty="0">
                      <a:effectLst/>
                      <a:latin typeface="楷体" panose="02010609060101010101" pitchFamily="49" charset="-122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干涉加强：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=±2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，半波长的偶数</a:t>
                  </a:r>
                  <a:r>
                    <a:rPr lang="zh-CN" altLang="en-US" sz="1600" dirty="0">
                      <a:effectLst/>
                      <a:latin typeface="楷体" panose="02010609060101010101" pitchFamily="49" charset="-122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倍</a:t>
                  </a:r>
                  <a:endParaRPr lang="en-US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zh-CN" altLang="zh-CN" sz="1600" dirty="0">
                      <a:effectLst/>
                      <a:latin typeface="楷体" panose="02010609060101010101" pitchFamily="49" charset="-122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干涉减弱：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=±(2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+1)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zh-CN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，半波长的奇数</a:t>
                  </a: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倍</a:t>
                  </a:r>
                  <a:endPara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9D3DD93-00D3-311D-2B43-B15199A9F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934" y="3605106"/>
                  <a:ext cx="4444129" cy="1435265"/>
                </a:xfrm>
                <a:prstGeom prst="rect">
                  <a:avLst/>
                </a:prstGeom>
                <a:blipFill>
                  <a:blip r:embed="rId8"/>
                  <a:stretch>
                    <a:fillRect l="-8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28B7CF7C-560F-DEF8-5738-C69103E858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95" y="1197290"/>
            <a:ext cx="3068992" cy="213349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F85D62FE-464D-A257-EF06-7FD1D730FC60}"/>
                  </a:ext>
                </a:extLst>
              </p:cNvPr>
              <p:cNvSpPr/>
              <p:nvPr/>
            </p:nvSpPr>
            <p:spPr>
              <a:xfrm>
                <a:off x="8149995" y="1600193"/>
                <a:ext cx="3280988" cy="17189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波速与角频率的关系：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相位差与波程差的关系：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F85D62FE-464D-A257-EF06-7FD1D730F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995" y="1600193"/>
                <a:ext cx="3280988" cy="171895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95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C37276-C0BA-C9DE-86B9-99DD0D250C15}"/>
              </a:ext>
            </a:extLst>
          </p:cNvPr>
          <p:cNvSpPr txBox="1"/>
          <p:nvPr/>
        </p:nvSpPr>
        <p:spPr>
          <a:xfrm>
            <a:off x="507460" y="496110"/>
            <a:ext cx="439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简谐波的叠加与干涉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49254-D0A2-B3FA-C8DE-A3C591925D0B}"/>
              </a:ext>
            </a:extLst>
          </p:cNvPr>
          <p:cNvSpPr txBox="1"/>
          <p:nvPr/>
        </p:nvSpPr>
        <p:spPr>
          <a:xfrm>
            <a:off x="4904511" y="775742"/>
            <a:ext cx="813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驻波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1962BD-1AAC-6C00-1FAD-28406E17694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驻波是特殊的干涉现象。两列 等振幅的 方向相反的 相干波 叠加形成了驻波。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入射波和反射波往往形成驻波。</a:t>
            </a:r>
            <a:endParaRPr lang="en-US" altLang="zh-CN" sz="1600" b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驻波1">
            <a:hlinkClick r:id="" action="ppaction://media"/>
            <a:extLst>
              <a:ext uri="{FF2B5EF4-FFF2-40B4-BE49-F238E27FC236}">
                <a16:creationId xmlns:a16="http://schemas.microsoft.com/office/drawing/2014/main" id="{E6310F3B-FF6A-7B74-A31A-9C6F2305E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1645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460" y="2337242"/>
            <a:ext cx="5486400" cy="4114800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25884F85-ECE7-611C-FD5B-96E5A97F2070}"/>
              </a:ext>
            </a:extLst>
          </p:cNvPr>
          <p:cNvGrpSpPr/>
          <p:nvPr/>
        </p:nvGrpSpPr>
        <p:grpSpPr>
          <a:xfrm>
            <a:off x="1018788" y="2408519"/>
            <a:ext cx="4807212" cy="2301485"/>
            <a:chOff x="1355794" y="2218285"/>
            <a:chExt cx="4807212" cy="2301485"/>
          </a:xfrm>
        </p:grpSpPr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C3EA463-F113-D902-4CBE-735DE47178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5794" y="2357823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ECBEBBED-149A-29E4-E89E-FF7C9753E7B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09196" y="4126995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C1AC381-5911-4454-4173-A42D75D49B6D}"/>
                    </a:ext>
                  </a:extLst>
                </p:cNvPr>
                <p:cNvSpPr txBox="1"/>
                <p:nvPr/>
              </p:nvSpPr>
              <p:spPr>
                <a:xfrm>
                  <a:off x="1432254" y="2218285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4C1AC381-5911-4454-4173-A42D75D49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254" y="2218285"/>
                  <a:ext cx="298938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041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2BE770D-8E6F-49AF-1338-5A4DA2046A28}"/>
                    </a:ext>
                  </a:extLst>
                </p:cNvPr>
                <p:cNvSpPr txBox="1"/>
                <p:nvPr/>
              </p:nvSpPr>
              <p:spPr>
                <a:xfrm>
                  <a:off x="5864068" y="4150438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2BE770D-8E6F-49AF-1338-5A4DA2046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068" y="4150438"/>
                  <a:ext cx="29893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016EB93-5B04-E3C1-82B6-C54B28ED1374}"/>
              </a:ext>
            </a:extLst>
          </p:cNvPr>
          <p:cNvSpPr txBox="1"/>
          <p:nvPr/>
        </p:nvSpPr>
        <p:spPr>
          <a:xfrm>
            <a:off x="6581648" y="2857690"/>
            <a:ext cx="4885921" cy="1142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驻波中的各质点 好像在自己的位置上振动一样，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因此驻波没有振动状态的传播，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也没有能量的传播，才称之为“驻”波。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9B8AC4F-991D-650E-41F5-B3EDF9641C48}"/>
              </a:ext>
            </a:extLst>
          </p:cNvPr>
          <p:cNvSpPr txBox="1"/>
          <p:nvPr/>
        </p:nvSpPr>
        <p:spPr>
          <a:xfrm>
            <a:off x="6581648" y="4394642"/>
            <a:ext cx="4885921" cy="77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波腹：形成干涉加强的位置。波腹处质点振幅最大。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波节：形成干涉减弱的位置。波节处质点不振动。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83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9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C37276-C0BA-C9DE-86B9-99DD0D250C15}"/>
              </a:ext>
            </a:extLst>
          </p:cNvPr>
          <p:cNvSpPr txBox="1"/>
          <p:nvPr/>
        </p:nvSpPr>
        <p:spPr>
          <a:xfrm>
            <a:off x="507460" y="496110"/>
            <a:ext cx="439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简谐波的叠加与干涉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49254-D0A2-B3FA-C8DE-A3C591925D0B}"/>
              </a:ext>
            </a:extLst>
          </p:cNvPr>
          <p:cNvSpPr txBox="1"/>
          <p:nvPr/>
        </p:nvSpPr>
        <p:spPr>
          <a:xfrm>
            <a:off x="4904511" y="775742"/>
            <a:ext cx="813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驻波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驻波2">
            <a:hlinkClick r:id="" action="ppaction://media"/>
            <a:extLst>
              <a:ext uri="{FF2B5EF4-FFF2-40B4-BE49-F238E27FC236}">
                <a16:creationId xmlns:a16="http://schemas.microsoft.com/office/drawing/2014/main" id="{F4B22046-93F4-72DF-32BF-D8F3253C01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460" y="1681297"/>
            <a:ext cx="6096000" cy="4572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E035E43-30DB-4CAC-EE5D-BC9E6AC6286F}"/>
              </a:ext>
            </a:extLst>
          </p:cNvPr>
          <p:cNvGrpSpPr/>
          <p:nvPr/>
        </p:nvGrpSpPr>
        <p:grpSpPr>
          <a:xfrm>
            <a:off x="1518749" y="1604031"/>
            <a:ext cx="4855593" cy="4156808"/>
            <a:chOff x="1518749" y="1604031"/>
            <a:chExt cx="4855593" cy="415680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3D213BC-C8DB-FFB3-D52A-739F25EB1C17}"/>
                </a:ext>
              </a:extLst>
            </p:cNvPr>
            <p:cNvGrpSpPr/>
            <p:nvPr/>
          </p:nvGrpSpPr>
          <p:grpSpPr>
            <a:xfrm>
              <a:off x="1518749" y="1604031"/>
              <a:ext cx="4855593" cy="1532141"/>
              <a:chOff x="1355794" y="2218285"/>
              <a:chExt cx="4855593" cy="1532141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B75A6CEA-526A-750B-B508-1F21B31302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5794" y="2357823"/>
                <a:ext cx="0" cy="902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3A3C77E-8C32-F56B-1D91-DC8945784EE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957577" y="3335966"/>
                <a:ext cx="0" cy="902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4DC1C9AF-2CBB-4148-2FE2-F61BB9AE9B1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254" y="2218285"/>
                    <a:ext cx="2989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4DC1C9AF-2CBB-4148-2FE2-F61BB9AE9B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254" y="2218285"/>
                    <a:ext cx="29893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041"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749B7E2B-6E8D-40E0-1B13-1138C1586B91}"/>
                      </a:ext>
                    </a:extLst>
                  </p:cNvPr>
                  <p:cNvSpPr txBox="1"/>
                  <p:nvPr/>
                </p:nvSpPr>
                <p:spPr>
                  <a:xfrm>
                    <a:off x="5912449" y="3381094"/>
                    <a:ext cx="2989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749B7E2B-6E8D-40E0-1B13-1138C1586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2449" y="3381094"/>
                    <a:ext cx="29893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40C8E46-FDA5-7C0F-65BE-3AF18B89F56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20532" y="4134436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E2E049E-E095-17E8-F4CC-8447753285A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20532" y="5346379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59DA5E3-920B-E16D-2D77-0F2311910D1E}"/>
                    </a:ext>
                  </a:extLst>
                </p:cNvPr>
                <p:cNvSpPr txBox="1"/>
                <p:nvPr/>
              </p:nvSpPr>
              <p:spPr>
                <a:xfrm>
                  <a:off x="6075404" y="4179564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59DA5E3-920B-E16D-2D77-0F2311910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404" y="4179564"/>
                  <a:ext cx="29893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55DE9D1-3195-0952-0CE0-1F21F9075CCF}"/>
                    </a:ext>
                  </a:extLst>
                </p:cNvPr>
                <p:cNvSpPr txBox="1"/>
                <p:nvPr/>
              </p:nvSpPr>
              <p:spPr>
                <a:xfrm>
                  <a:off x="6075404" y="5391507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55DE9D1-3195-0952-0CE0-1F21F9075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404" y="5391507"/>
                  <a:ext cx="29893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E785C4D-07A8-A840-B4E2-D5E455F631C1}"/>
              </a:ext>
            </a:extLst>
          </p:cNvPr>
          <p:cNvGrpSpPr/>
          <p:nvPr/>
        </p:nvGrpSpPr>
        <p:grpSpPr>
          <a:xfrm>
            <a:off x="1872756" y="1972567"/>
            <a:ext cx="3687966" cy="3989459"/>
            <a:chOff x="1872756" y="1972567"/>
            <a:chExt cx="3687966" cy="398945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287BBF5-BDB6-F1AF-745C-640F9B7159AA}"/>
                </a:ext>
              </a:extLst>
            </p:cNvPr>
            <p:cNvCxnSpPr/>
            <p:nvPr/>
          </p:nvCxnSpPr>
          <p:spPr>
            <a:xfrm flipV="1">
              <a:off x="1872756" y="1972567"/>
              <a:ext cx="0" cy="3989459"/>
            </a:xfrm>
            <a:prstGeom prst="line">
              <a:avLst/>
            </a:prstGeom>
            <a:ln w="19050">
              <a:solidFill>
                <a:schemeClr val="accent4">
                  <a:alpha val="50000"/>
                </a:schemeClr>
              </a:solidFill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4D2A4-388E-EFAE-67D0-A260229E5854}"/>
                </a:ext>
              </a:extLst>
            </p:cNvPr>
            <p:cNvCxnSpPr/>
            <p:nvPr/>
          </p:nvCxnSpPr>
          <p:spPr>
            <a:xfrm flipV="1">
              <a:off x="2602672" y="1972567"/>
              <a:ext cx="0" cy="3989459"/>
            </a:xfrm>
            <a:prstGeom prst="line">
              <a:avLst/>
            </a:prstGeom>
            <a:ln w="19050">
              <a:solidFill>
                <a:schemeClr val="accent4">
                  <a:alpha val="50000"/>
                </a:schemeClr>
              </a:solidFill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C252C3B-8055-34EA-C470-1177492B72AA}"/>
                </a:ext>
              </a:extLst>
            </p:cNvPr>
            <p:cNvCxnSpPr/>
            <p:nvPr/>
          </p:nvCxnSpPr>
          <p:spPr>
            <a:xfrm flipV="1">
              <a:off x="3364672" y="1972567"/>
              <a:ext cx="0" cy="3989459"/>
            </a:xfrm>
            <a:prstGeom prst="line">
              <a:avLst/>
            </a:prstGeom>
            <a:ln w="19050">
              <a:solidFill>
                <a:schemeClr val="accent4">
                  <a:alpha val="50000"/>
                </a:schemeClr>
              </a:solidFill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FEE02DC-877C-9DB2-DDE8-E95B3940944D}"/>
                </a:ext>
              </a:extLst>
            </p:cNvPr>
            <p:cNvCxnSpPr/>
            <p:nvPr/>
          </p:nvCxnSpPr>
          <p:spPr>
            <a:xfrm flipV="1">
              <a:off x="4079502" y="1972567"/>
              <a:ext cx="0" cy="3989459"/>
            </a:xfrm>
            <a:prstGeom prst="line">
              <a:avLst/>
            </a:prstGeom>
            <a:ln w="19050">
              <a:solidFill>
                <a:schemeClr val="accent4">
                  <a:alpha val="50000"/>
                </a:schemeClr>
              </a:solidFill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2EE61B0-7066-B4A4-4AE6-9810AF336DA0}"/>
                </a:ext>
              </a:extLst>
            </p:cNvPr>
            <p:cNvCxnSpPr/>
            <p:nvPr/>
          </p:nvCxnSpPr>
          <p:spPr>
            <a:xfrm flipV="1">
              <a:off x="4841502" y="1972567"/>
              <a:ext cx="0" cy="3989459"/>
            </a:xfrm>
            <a:prstGeom prst="line">
              <a:avLst/>
            </a:prstGeom>
            <a:ln w="19050">
              <a:solidFill>
                <a:schemeClr val="accent4">
                  <a:alpha val="50000"/>
                </a:schemeClr>
              </a:solidFill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4CE6860-DCA0-41D6-1AD8-7D522A9E07F1}"/>
                </a:ext>
              </a:extLst>
            </p:cNvPr>
            <p:cNvCxnSpPr/>
            <p:nvPr/>
          </p:nvCxnSpPr>
          <p:spPr>
            <a:xfrm flipV="1">
              <a:off x="5560722" y="1972567"/>
              <a:ext cx="0" cy="3989459"/>
            </a:xfrm>
            <a:prstGeom prst="line">
              <a:avLst/>
            </a:prstGeom>
            <a:ln w="19050">
              <a:solidFill>
                <a:schemeClr val="accent4">
                  <a:alpha val="50000"/>
                </a:schemeClr>
              </a:solidFill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A1A05D-01EB-9DB3-620F-088485F32DBC}"/>
              </a:ext>
            </a:extLst>
          </p:cNvPr>
          <p:cNvGrpSpPr/>
          <p:nvPr/>
        </p:nvGrpSpPr>
        <p:grpSpPr>
          <a:xfrm>
            <a:off x="2217661" y="1972565"/>
            <a:ext cx="2989179" cy="3989461"/>
            <a:chOff x="2217661" y="1972565"/>
            <a:chExt cx="2989179" cy="3989461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B611CCB-436A-9144-5CED-4C8832952B75}"/>
                </a:ext>
              </a:extLst>
            </p:cNvPr>
            <p:cNvCxnSpPr/>
            <p:nvPr/>
          </p:nvCxnSpPr>
          <p:spPr>
            <a:xfrm flipV="1">
              <a:off x="2217661" y="1972567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3769B04-FEB6-BDF3-9253-07BDD9416A4D}"/>
                </a:ext>
              </a:extLst>
            </p:cNvPr>
            <p:cNvCxnSpPr/>
            <p:nvPr/>
          </p:nvCxnSpPr>
          <p:spPr>
            <a:xfrm flipV="1">
              <a:off x="2985009" y="1972566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935F831-CBE2-6CE7-B25A-F9EA7C0E1ADE}"/>
                </a:ext>
              </a:extLst>
            </p:cNvPr>
            <p:cNvCxnSpPr/>
            <p:nvPr/>
          </p:nvCxnSpPr>
          <p:spPr>
            <a:xfrm flipV="1">
              <a:off x="3714925" y="1972565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4FAA6227-882C-C123-0906-41D5A736B067}"/>
                </a:ext>
              </a:extLst>
            </p:cNvPr>
            <p:cNvCxnSpPr/>
            <p:nvPr/>
          </p:nvCxnSpPr>
          <p:spPr>
            <a:xfrm flipV="1">
              <a:off x="4450188" y="1972565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81BEDDB-BD96-DDF6-29F8-B7AB1B3FA5E8}"/>
                </a:ext>
              </a:extLst>
            </p:cNvPr>
            <p:cNvCxnSpPr/>
            <p:nvPr/>
          </p:nvCxnSpPr>
          <p:spPr>
            <a:xfrm flipV="1">
              <a:off x="5206840" y="1972565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C7FDDD-97B9-28B3-841E-E1209BA75C10}"/>
              </a:ext>
            </a:extLst>
          </p:cNvPr>
          <p:cNvGrpSpPr/>
          <p:nvPr/>
        </p:nvGrpSpPr>
        <p:grpSpPr>
          <a:xfrm>
            <a:off x="643769" y="3546629"/>
            <a:ext cx="763512" cy="407965"/>
            <a:chOff x="643769" y="3546629"/>
            <a:chExt cx="763512" cy="407965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9D23BB0-25E7-F9AD-2F7A-852035B0DB33}"/>
                </a:ext>
              </a:extLst>
            </p:cNvPr>
            <p:cNvCxnSpPr>
              <a:cxnSpLocks/>
            </p:cNvCxnSpPr>
            <p:nvPr/>
          </p:nvCxnSpPr>
          <p:spPr>
            <a:xfrm>
              <a:off x="749300" y="3954594"/>
              <a:ext cx="552450" cy="0"/>
            </a:xfrm>
            <a:prstGeom prst="straightConnector1">
              <a:avLst/>
            </a:prstGeom>
            <a:ln w="28575">
              <a:solidFill>
                <a:srgbClr val="ED7D3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06122CE-E198-1482-2B92-A42E745D8E9A}"/>
                </a:ext>
              </a:extLst>
            </p:cNvPr>
            <p:cNvSpPr txBox="1"/>
            <p:nvPr/>
          </p:nvSpPr>
          <p:spPr>
            <a:xfrm>
              <a:off x="643769" y="3546629"/>
              <a:ext cx="763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ED7D3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行波</a:t>
              </a:r>
              <a:r>
                <a:rPr lang="en-US" altLang="zh-CN" dirty="0">
                  <a:solidFill>
                    <a:srgbClr val="ED7D3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zh-CN" altLang="en-US" dirty="0">
                <a:solidFill>
                  <a:srgbClr val="ED7D3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A1EA3DF-BD8F-E035-D904-B567227E04FA}"/>
              </a:ext>
            </a:extLst>
          </p:cNvPr>
          <p:cNvGrpSpPr/>
          <p:nvPr/>
        </p:nvGrpSpPr>
        <p:grpSpPr>
          <a:xfrm>
            <a:off x="638843" y="4778528"/>
            <a:ext cx="763512" cy="407966"/>
            <a:chOff x="638843" y="4778528"/>
            <a:chExt cx="763512" cy="407966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E5638CA9-1E11-3DFE-EA18-6EB65CB8D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00" y="5186494"/>
              <a:ext cx="55245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D905229-CD34-2B5E-E1E7-C2B67945D9D4}"/>
                </a:ext>
              </a:extLst>
            </p:cNvPr>
            <p:cNvSpPr txBox="1"/>
            <p:nvPr/>
          </p:nvSpPr>
          <p:spPr>
            <a:xfrm>
              <a:off x="638843" y="4778528"/>
              <a:ext cx="763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行波</a:t>
              </a:r>
              <a:r>
                <a:rPr lang="en-US" altLang="zh-CN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1862D90-F712-85EC-F43E-33CBED491B19}"/>
                  </a:ext>
                </a:extLst>
              </p:cNvPr>
              <p:cNvSpPr txBox="1"/>
              <p:nvPr/>
            </p:nvSpPr>
            <p:spPr>
              <a:xfrm>
                <a:off x="6845300" y="1681297"/>
                <a:ext cx="3981450" cy="1165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ED7D3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行波</a:t>
                </a:r>
                <a:r>
                  <a:rPr lang="en-US" altLang="zh-CN" sz="1600" dirty="0">
                    <a:solidFill>
                      <a:srgbClr val="ED7D3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1600" dirty="0">
                    <a:solidFill>
                      <a:srgbClr val="ED7D3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600" i="1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行波</a:t>
                </a:r>
                <a:r>
                  <a:rPr lang="en-US" altLang="zh-CN" sz="16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16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1862D90-F712-85EC-F43E-33CBED491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300" y="1681297"/>
                <a:ext cx="3981450" cy="1165191"/>
              </a:xfrm>
              <a:prstGeom prst="rect">
                <a:avLst/>
              </a:prstGeom>
              <a:blipFill>
                <a:blip r:embed="rId12"/>
                <a:stretch>
                  <a:fillRect l="-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4AC4FCA8-4A81-C20B-8976-66DF95AFA1EA}"/>
              </a:ext>
            </a:extLst>
          </p:cNvPr>
          <p:cNvSpPr txBox="1"/>
          <p:nvPr/>
        </p:nvSpPr>
        <p:spPr>
          <a:xfrm>
            <a:off x="6845300" y="3005076"/>
            <a:ext cx="4885921" cy="77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81B08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波腹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：形成干涉加强的位置。波腹处质点振幅最大。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波节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：形成干涉减弱的位置。波节处质点不振动。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6E639AE-504F-B061-2904-FE3785A84F72}"/>
              </a:ext>
            </a:extLst>
          </p:cNvPr>
          <p:cNvCxnSpPr/>
          <p:nvPr/>
        </p:nvCxnSpPr>
        <p:spPr>
          <a:xfrm flipV="1">
            <a:off x="5929202" y="1972565"/>
            <a:ext cx="0" cy="3989459"/>
          </a:xfrm>
          <a:prstGeom prst="line">
            <a:avLst/>
          </a:prstGeom>
          <a:ln w="19050">
            <a:solidFill>
              <a:srgbClr val="81B082">
                <a:alpha val="50000"/>
              </a:srgbClr>
            </a:solidFill>
            <a:prstDash val="lgDashDot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8CD50A6A-3007-406F-E944-6F37BB3590FE}"/>
              </a:ext>
            </a:extLst>
          </p:cNvPr>
          <p:cNvSpPr txBox="1"/>
          <p:nvPr/>
        </p:nvSpPr>
        <p:spPr>
          <a:xfrm>
            <a:off x="6845300" y="4304326"/>
            <a:ext cx="4839240" cy="16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理论上讲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，若是波在某界面上反射后，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反射波与入射波形成驻波，由于反射，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反射波与入射波函数 除方向外并无二致，与图示情形相同。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也就是说，反射点处应当形成波腹。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但 实验结果并非如此：反射点处形成了波节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85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6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8" grpId="0"/>
      <p:bldP spid="49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驻波3">
            <a:hlinkClick r:id="" action="ppaction://media"/>
            <a:extLst>
              <a:ext uri="{FF2B5EF4-FFF2-40B4-BE49-F238E27FC236}">
                <a16:creationId xmlns:a16="http://schemas.microsoft.com/office/drawing/2014/main" id="{28F7EC90-63CF-D489-5574-DC48C6C30DF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460" y="1683828"/>
            <a:ext cx="6096000" cy="4572000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DC37276-C0BA-C9DE-86B9-99DD0D250C15}"/>
              </a:ext>
            </a:extLst>
          </p:cNvPr>
          <p:cNvSpPr txBox="1"/>
          <p:nvPr/>
        </p:nvSpPr>
        <p:spPr>
          <a:xfrm>
            <a:off x="507460" y="496110"/>
            <a:ext cx="439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简谐波的叠加与干涉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49254-D0A2-B3FA-C8DE-A3C591925D0B}"/>
              </a:ext>
            </a:extLst>
          </p:cNvPr>
          <p:cNvSpPr txBox="1"/>
          <p:nvPr/>
        </p:nvSpPr>
        <p:spPr>
          <a:xfrm>
            <a:off x="4904510" y="775742"/>
            <a:ext cx="1261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半波损失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035E43-30DB-4CAC-EE5D-BC9E6AC6286F}"/>
              </a:ext>
            </a:extLst>
          </p:cNvPr>
          <p:cNvGrpSpPr/>
          <p:nvPr/>
        </p:nvGrpSpPr>
        <p:grpSpPr>
          <a:xfrm>
            <a:off x="1518749" y="1604031"/>
            <a:ext cx="4855593" cy="4156808"/>
            <a:chOff x="1518749" y="1604031"/>
            <a:chExt cx="4855593" cy="415680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3D213BC-C8DB-FFB3-D52A-739F25EB1C17}"/>
                </a:ext>
              </a:extLst>
            </p:cNvPr>
            <p:cNvGrpSpPr/>
            <p:nvPr/>
          </p:nvGrpSpPr>
          <p:grpSpPr>
            <a:xfrm>
              <a:off x="1518749" y="1604031"/>
              <a:ext cx="4855593" cy="1532141"/>
              <a:chOff x="1355794" y="2218285"/>
              <a:chExt cx="4855593" cy="1532141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B75A6CEA-526A-750B-B508-1F21B31302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5794" y="2357823"/>
                <a:ext cx="0" cy="902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93A3C77E-8C32-F56B-1D91-DC8945784EE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957577" y="3335966"/>
                <a:ext cx="0" cy="902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4DC1C9AF-2CBB-4148-2FE2-F61BB9AE9B15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254" y="2218285"/>
                    <a:ext cx="2989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4DC1C9AF-2CBB-4148-2FE2-F61BB9AE9B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254" y="2218285"/>
                    <a:ext cx="29893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041"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749B7E2B-6E8D-40E0-1B13-1138C1586B91}"/>
                      </a:ext>
                    </a:extLst>
                  </p:cNvPr>
                  <p:cNvSpPr txBox="1"/>
                  <p:nvPr/>
                </p:nvSpPr>
                <p:spPr>
                  <a:xfrm>
                    <a:off x="5912449" y="3381094"/>
                    <a:ext cx="2989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749B7E2B-6E8D-40E0-1B13-1138C1586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2449" y="3381094"/>
                    <a:ext cx="29893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40C8E46-FDA5-7C0F-65BE-3AF18B89F56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20532" y="4134436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E2E049E-E095-17E8-F4CC-8447753285A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20532" y="5346379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59DA5E3-920B-E16D-2D77-0F2311910D1E}"/>
                    </a:ext>
                  </a:extLst>
                </p:cNvPr>
                <p:cNvSpPr txBox="1"/>
                <p:nvPr/>
              </p:nvSpPr>
              <p:spPr>
                <a:xfrm>
                  <a:off x="6075404" y="4179564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59DA5E3-920B-E16D-2D77-0F2311910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404" y="4179564"/>
                  <a:ext cx="29893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55DE9D1-3195-0952-0CE0-1F21F9075CCF}"/>
                    </a:ext>
                  </a:extLst>
                </p:cNvPr>
                <p:cNvSpPr txBox="1"/>
                <p:nvPr/>
              </p:nvSpPr>
              <p:spPr>
                <a:xfrm>
                  <a:off x="6075404" y="5391507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55DE9D1-3195-0952-0CE0-1F21F9075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404" y="5391507"/>
                  <a:ext cx="29893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E785C4D-07A8-A840-B4E2-D5E455F631C1}"/>
              </a:ext>
            </a:extLst>
          </p:cNvPr>
          <p:cNvGrpSpPr/>
          <p:nvPr/>
        </p:nvGrpSpPr>
        <p:grpSpPr>
          <a:xfrm>
            <a:off x="1872756" y="1972567"/>
            <a:ext cx="3687966" cy="3989459"/>
            <a:chOff x="1872756" y="1972567"/>
            <a:chExt cx="3687966" cy="398945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287BBF5-BDB6-F1AF-745C-640F9B7159AA}"/>
                </a:ext>
              </a:extLst>
            </p:cNvPr>
            <p:cNvCxnSpPr/>
            <p:nvPr/>
          </p:nvCxnSpPr>
          <p:spPr>
            <a:xfrm flipV="1">
              <a:off x="1872756" y="1972567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4D2A4-388E-EFAE-67D0-A260229E5854}"/>
                </a:ext>
              </a:extLst>
            </p:cNvPr>
            <p:cNvCxnSpPr/>
            <p:nvPr/>
          </p:nvCxnSpPr>
          <p:spPr>
            <a:xfrm flipV="1">
              <a:off x="2602672" y="1972567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C252C3B-8055-34EA-C470-1177492B72AA}"/>
                </a:ext>
              </a:extLst>
            </p:cNvPr>
            <p:cNvCxnSpPr/>
            <p:nvPr/>
          </p:nvCxnSpPr>
          <p:spPr>
            <a:xfrm flipV="1">
              <a:off x="3364672" y="1972567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FEE02DC-877C-9DB2-DDE8-E95B3940944D}"/>
                </a:ext>
              </a:extLst>
            </p:cNvPr>
            <p:cNvCxnSpPr/>
            <p:nvPr/>
          </p:nvCxnSpPr>
          <p:spPr>
            <a:xfrm flipV="1">
              <a:off x="4079502" y="1972567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2EE61B0-7066-B4A4-4AE6-9810AF336DA0}"/>
                </a:ext>
              </a:extLst>
            </p:cNvPr>
            <p:cNvCxnSpPr/>
            <p:nvPr/>
          </p:nvCxnSpPr>
          <p:spPr>
            <a:xfrm flipV="1">
              <a:off x="4841502" y="1972567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4CE6860-DCA0-41D6-1AD8-7D522A9E07F1}"/>
                </a:ext>
              </a:extLst>
            </p:cNvPr>
            <p:cNvCxnSpPr/>
            <p:nvPr/>
          </p:nvCxnSpPr>
          <p:spPr>
            <a:xfrm flipV="1">
              <a:off x="5560722" y="1972567"/>
              <a:ext cx="0" cy="3989459"/>
            </a:xfrm>
            <a:prstGeom prst="line">
              <a:avLst/>
            </a:prstGeom>
            <a:ln w="19050">
              <a:solidFill>
                <a:srgbClr val="81B082">
                  <a:alpha val="50000"/>
                </a:srgbClr>
              </a:solidFill>
              <a:prstDash val="lgDashDot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A1A05D-01EB-9DB3-620F-088485F32DBC}"/>
              </a:ext>
            </a:extLst>
          </p:cNvPr>
          <p:cNvGrpSpPr/>
          <p:nvPr/>
        </p:nvGrpSpPr>
        <p:grpSpPr>
          <a:xfrm>
            <a:off x="2217661" y="1972565"/>
            <a:ext cx="2989179" cy="3989461"/>
            <a:chOff x="2217661" y="1972565"/>
            <a:chExt cx="2989179" cy="3989461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B611CCB-436A-9144-5CED-4C8832952B75}"/>
                </a:ext>
              </a:extLst>
            </p:cNvPr>
            <p:cNvCxnSpPr/>
            <p:nvPr/>
          </p:nvCxnSpPr>
          <p:spPr>
            <a:xfrm flipV="1">
              <a:off x="2217661" y="1972567"/>
              <a:ext cx="0" cy="3989459"/>
            </a:xfrm>
            <a:prstGeom prst="line">
              <a:avLst/>
            </a:prstGeom>
            <a:ln w="19050">
              <a:solidFill>
                <a:srgbClr val="FFC000">
                  <a:alpha val="50000"/>
                </a:srgbClr>
              </a:solidFill>
              <a:prstDash val="lg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3769B04-FEB6-BDF3-9253-07BDD9416A4D}"/>
                </a:ext>
              </a:extLst>
            </p:cNvPr>
            <p:cNvCxnSpPr/>
            <p:nvPr/>
          </p:nvCxnSpPr>
          <p:spPr>
            <a:xfrm flipV="1">
              <a:off x="2985009" y="1972566"/>
              <a:ext cx="0" cy="3989459"/>
            </a:xfrm>
            <a:prstGeom prst="line">
              <a:avLst/>
            </a:prstGeom>
            <a:ln w="19050">
              <a:solidFill>
                <a:srgbClr val="FFC000">
                  <a:alpha val="50000"/>
                </a:srgbClr>
              </a:solidFill>
              <a:prstDash val="lg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935F831-CBE2-6CE7-B25A-F9EA7C0E1ADE}"/>
                </a:ext>
              </a:extLst>
            </p:cNvPr>
            <p:cNvCxnSpPr/>
            <p:nvPr/>
          </p:nvCxnSpPr>
          <p:spPr>
            <a:xfrm flipV="1">
              <a:off x="3714925" y="1972565"/>
              <a:ext cx="0" cy="3989459"/>
            </a:xfrm>
            <a:prstGeom prst="line">
              <a:avLst/>
            </a:prstGeom>
            <a:ln w="19050">
              <a:solidFill>
                <a:srgbClr val="FFC000">
                  <a:alpha val="50000"/>
                </a:srgbClr>
              </a:solidFill>
              <a:prstDash val="lg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4FAA6227-882C-C123-0906-41D5A736B067}"/>
                </a:ext>
              </a:extLst>
            </p:cNvPr>
            <p:cNvCxnSpPr/>
            <p:nvPr/>
          </p:nvCxnSpPr>
          <p:spPr>
            <a:xfrm flipV="1">
              <a:off x="4450188" y="1972565"/>
              <a:ext cx="0" cy="3989459"/>
            </a:xfrm>
            <a:prstGeom prst="line">
              <a:avLst/>
            </a:prstGeom>
            <a:ln w="19050">
              <a:solidFill>
                <a:srgbClr val="FFC000">
                  <a:alpha val="50000"/>
                </a:srgbClr>
              </a:solidFill>
              <a:prstDash val="lg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81BEDDB-BD96-DDF6-29F8-B7AB1B3FA5E8}"/>
                </a:ext>
              </a:extLst>
            </p:cNvPr>
            <p:cNvCxnSpPr/>
            <p:nvPr/>
          </p:nvCxnSpPr>
          <p:spPr>
            <a:xfrm flipV="1">
              <a:off x="5206840" y="1972565"/>
              <a:ext cx="0" cy="3989459"/>
            </a:xfrm>
            <a:prstGeom prst="line">
              <a:avLst/>
            </a:prstGeom>
            <a:ln w="19050">
              <a:solidFill>
                <a:srgbClr val="FFC000">
                  <a:alpha val="50000"/>
                </a:srgbClr>
              </a:solidFill>
              <a:prstDash val="lg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C7FDDD-97B9-28B3-841E-E1209BA75C10}"/>
              </a:ext>
            </a:extLst>
          </p:cNvPr>
          <p:cNvGrpSpPr/>
          <p:nvPr/>
        </p:nvGrpSpPr>
        <p:grpSpPr>
          <a:xfrm>
            <a:off x="534941" y="3545364"/>
            <a:ext cx="946502" cy="409230"/>
            <a:chOff x="534941" y="3545364"/>
            <a:chExt cx="946502" cy="409230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9D23BB0-25E7-F9AD-2F7A-852035B0DB33}"/>
                </a:ext>
              </a:extLst>
            </p:cNvPr>
            <p:cNvCxnSpPr>
              <a:cxnSpLocks/>
            </p:cNvCxnSpPr>
            <p:nvPr/>
          </p:nvCxnSpPr>
          <p:spPr>
            <a:xfrm>
              <a:off x="749300" y="3954594"/>
              <a:ext cx="552450" cy="0"/>
            </a:xfrm>
            <a:prstGeom prst="straightConnector1">
              <a:avLst/>
            </a:prstGeom>
            <a:ln w="28575">
              <a:solidFill>
                <a:srgbClr val="ED7D3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06122CE-E198-1482-2B92-A42E745D8E9A}"/>
                </a:ext>
              </a:extLst>
            </p:cNvPr>
            <p:cNvSpPr txBox="1"/>
            <p:nvPr/>
          </p:nvSpPr>
          <p:spPr>
            <a:xfrm>
              <a:off x="534941" y="3545364"/>
              <a:ext cx="946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ED7D3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入射波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A1EA3DF-BD8F-E035-D904-B567227E04FA}"/>
              </a:ext>
            </a:extLst>
          </p:cNvPr>
          <p:cNvGrpSpPr/>
          <p:nvPr/>
        </p:nvGrpSpPr>
        <p:grpSpPr>
          <a:xfrm>
            <a:off x="509160" y="4777264"/>
            <a:ext cx="946502" cy="409230"/>
            <a:chOff x="509160" y="4777264"/>
            <a:chExt cx="946502" cy="409230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E5638CA9-1E11-3DFE-EA18-6EB65CB8D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00" y="5186494"/>
              <a:ext cx="55245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D905229-CD34-2B5E-E1E7-C2B67945D9D4}"/>
                </a:ext>
              </a:extLst>
            </p:cNvPr>
            <p:cNvSpPr txBox="1"/>
            <p:nvPr/>
          </p:nvSpPr>
          <p:spPr>
            <a:xfrm>
              <a:off x="509160" y="4777264"/>
              <a:ext cx="946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反射波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1862D90-F712-85EC-F43E-33CBED491B19}"/>
                  </a:ext>
                </a:extLst>
              </p:cNvPr>
              <p:cNvSpPr txBox="1"/>
              <p:nvPr/>
            </p:nvSpPr>
            <p:spPr>
              <a:xfrm>
                <a:off x="6845300" y="1681297"/>
                <a:ext cx="3981450" cy="1165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ED7D3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入射波：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altLang="zh-CN" sz="1600" i="1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反射波：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1862D90-F712-85EC-F43E-33CBED491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300" y="1681297"/>
                <a:ext cx="3981450" cy="1165191"/>
              </a:xfrm>
              <a:prstGeom prst="rect">
                <a:avLst/>
              </a:prstGeom>
              <a:blipFill>
                <a:blip r:embed="rId12"/>
                <a:stretch>
                  <a:fillRect l="-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4AC4FCA8-4A81-C20B-8976-66DF95AFA1EA}"/>
              </a:ext>
            </a:extLst>
          </p:cNvPr>
          <p:cNvSpPr txBox="1"/>
          <p:nvPr/>
        </p:nvSpPr>
        <p:spPr>
          <a:xfrm>
            <a:off x="6845300" y="3005076"/>
            <a:ext cx="4885921" cy="77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81B08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波腹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：形成干涉加强的位置。波腹处质点振幅最大。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波节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：形成干涉减弱的位置。波节处质点不振动。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6E639AE-504F-B061-2904-FE3785A84F72}"/>
              </a:ext>
            </a:extLst>
          </p:cNvPr>
          <p:cNvCxnSpPr/>
          <p:nvPr/>
        </p:nvCxnSpPr>
        <p:spPr>
          <a:xfrm flipV="1">
            <a:off x="5929202" y="1972565"/>
            <a:ext cx="0" cy="3989459"/>
          </a:xfrm>
          <a:prstGeom prst="line">
            <a:avLst/>
          </a:prstGeom>
          <a:ln w="19050">
            <a:solidFill>
              <a:srgbClr val="FFC000">
                <a:alpha val="50000"/>
              </a:srgbClr>
            </a:solidFill>
            <a:prstDash val="lg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8CD50A6A-3007-406F-E944-6F37BB3590FE}"/>
              </a:ext>
            </a:extLst>
          </p:cNvPr>
          <p:cNvSpPr txBox="1"/>
          <p:nvPr/>
        </p:nvSpPr>
        <p:spPr>
          <a:xfrm>
            <a:off x="6845300" y="4056137"/>
            <a:ext cx="4839240" cy="181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当入射波由波疏介质射向波密介质时，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反射波产生了大小为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π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的相位跃变，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等同于 波程损失（或增加）半个波长，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称这种现象为 半波损失。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确定反射波函数时，要考虑半波损失。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3FB517F-8D67-690B-DDFA-855370A8EA7C}"/>
              </a:ext>
            </a:extLst>
          </p:cNvPr>
          <p:cNvGrpSpPr/>
          <p:nvPr/>
        </p:nvGrpSpPr>
        <p:grpSpPr>
          <a:xfrm>
            <a:off x="2974327" y="1349017"/>
            <a:ext cx="3656952" cy="646331"/>
            <a:chOff x="2974327" y="1349017"/>
            <a:chExt cx="3656952" cy="64633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94E3236-86E0-2EAA-9CE0-A98EF83DB149}"/>
                </a:ext>
              </a:extLst>
            </p:cNvPr>
            <p:cNvSpPr txBox="1"/>
            <p:nvPr/>
          </p:nvSpPr>
          <p:spPr>
            <a:xfrm>
              <a:off x="2974327" y="1494095"/>
              <a:ext cx="1105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波疏介质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AA746B-B40F-762C-495F-0A1D2E3B82CB}"/>
                </a:ext>
              </a:extLst>
            </p:cNvPr>
            <p:cNvSpPr txBox="1"/>
            <p:nvPr/>
          </p:nvSpPr>
          <p:spPr>
            <a:xfrm>
              <a:off x="5958808" y="1349017"/>
              <a:ext cx="672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波密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介质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6780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6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8" grpId="0"/>
      <p:bldP spid="49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C632B4C-339D-A9C0-6B0E-004E266E9533}"/>
              </a:ext>
            </a:extLst>
          </p:cNvPr>
          <p:cNvSpPr txBox="1"/>
          <p:nvPr/>
        </p:nvSpPr>
        <p:spPr>
          <a:xfrm>
            <a:off x="507460" y="496110"/>
            <a:ext cx="296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波的能量传输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2C0D67-A09D-1110-57D6-AB462F458385}"/>
                  </a:ext>
                </a:extLst>
              </p:cNvPr>
              <p:cNvSpPr txBox="1"/>
              <p:nvPr/>
            </p:nvSpPr>
            <p:spPr>
              <a:xfrm>
                <a:off x="576364" y="1608109"/>
                <a:ext cx="9992675" cy="792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波的传播使得原来静止的质点振动起来了。显然这一过程将能量传递了出去。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t</a:t>
                </a:r>
                <a:r>
                  <a:rPr lang="zh-CN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时刻，研究介质中处于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x</a:t>
                </a:r>
                <a:r>
                  <a:rPr lang="zh-CN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位置，且体积为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的质元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（介质密度为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）</a:t>
                </a:r>
                <a:r>
                  <a:rPr lang="zh-CN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2C0D67-A09D-1110-57D6-AB462F458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608109"/>
                <a:ext cx="9992675" cy="792718"/>
              </a:xfrm>
              <a:prstGeom prst="rect">
                <a:avLst/>
              </a:prstGeom>
              <a:blipFill>
                <a:blip r:embed="rId5"/>
                <a:stretch>
                  <a:fillRect l="-36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76C3DAE-2ACC-4BC3-5C00-71846C52B2A4}"/>
                  </a:ext>
                </a:extLst>
              </p:cNvPr>
              <p:cNvSpPr txBox="1"/>
              <p:nvPr/>
            </p:nvSpPr>
            <p:spPr>
              <a:xfrm>
                <a:off x="576364" y="2479615"/>
                <a:ext cx="6331041" cy="1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①</a:t>
                </a:r>
                <a:r>
                  <a:rPr lang="zh-CN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动能、弹性势能：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𝑠𝑖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波中的每个质点，其</a:t>
                </a:r>
                <a:r>
                  <a:rPr lang="zh-CN" altLang="zh-CN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动能和势能是相等的，以相同趋势变化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这与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单个质点的振动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截然不同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76C3DAE-2ACC-4BC3-5C00-71846C52B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2479615"/>
                <a:ext cx="6331041" cy="1306704"/>
              </a:xfrm>
              <a:prstGeom prst="rect">
                <a:avLst/>
              </a:prstGeom>
              <a:blipFill>
                <a:blip r:embed="rId6"/>
                <a:stretch>
                  <a:fillRect l="-578" b="-5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652C6760-3C77-7B7A-D924-FB756BBB0A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18" y="2273534"/>
            <a:ext cx="4883172" cy="17640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489857A-C5A5-0A8D-7891-82268C2E2C57}"/>
                  </a:ext>
                </a:extLst>
              </p:cNvPr>
              <p:cNvSpPr txBox="1"/>
              <p:nvPr/>
            </p:nvSpPr>
            <p:spPr>
              <a:xfrm>
                <a:off x="576363" y="3860582"/>
                <a:ext cx="7698775" cy="570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②平均能量密度</a:t>
                </a:r>
                <a:r>
                  <a:rPr lang="zh-CN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。指一个周期内 单位体积的质元平均含有的能量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489857A-C5A5-0A8D-7891-82268C2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860582"/>
                <a:ext cx="7698775" cy="570413"/>
              </a:xfrm>
              <a:prstGeom prst="rect">
                <a:avLst/>
              </a:prstGeom>
              <a:blipFill>
                <a:blip r:embed="rId8"/>
                <a:stretch>
                  <a:fillRect l="-475"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57E30BC-7DE5-2530-3A5A-1C5590FBE4B9}"/>
                  </a:ext>
                </a:extLst>
              </p:cNvPr>
              <p:cNvSpPr txBox="1"/>
              <p:nvPr/>
            </p:nvSpPr>
            <p:spPr>
              <a:xfrm>
                <a:off x="576363" y="4372451"/>
                <a:ext cx="11039273" cy="57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③平均能流</a:t>
                </a:r>
                <a:r>
                  <a:rPr lang="zh-CN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。指一个周期内 单位时间的波垂直通过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面积的截面的能量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（与功率类似）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57E30BC-7DE5-2530-3A5A-1C5590FBE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372451"/>
                <a:ext cx="11039273" cy="579710"/>
              </a:xfrm>
              <a:prstGeom prst="rect">
                <a:avLst/>
              </a:prstGeom>
              <a:blipFill>
                <a:blip r:embed="rId9"/>
                <a:stretch>
                  <a:fillRect l="-331"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7078FA7-C1DA-A33A-433E-CB155DA852C5}"/>
                  </a:ext>
                </a:extLst>
              </p:cNvPr>
              <p:cNvSpPr txBox="1"/>
              <p:nvPr/>
            </p:nvSpPr>
            <p:spPr>
              <a:xfrm>
                <a:off x="576363" y="4897671"/>
                <a:ext cx="11039273" cy="613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④波强</a:t>
                </a:r>
                <a:r>
                  <a:rPr lang="zh-CN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指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单位截面上的平均能流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注意，波强正比于振幅的平方，这一点对光波也适用。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7078FA7-C1DA-A33A-433E-CB155DA85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897671"/>
                <a:ext cx="11039273" cy="613053"/>
              </a:xfrm>
              <a:prstGeom prst="rect">
                <a:avLst/>
              </a:prstGeom>
              <a:blipFill>
                <a:blip r:embed="rId10"/>
                <a:stretch>
                  <a:fillRect l="-331"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89281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C632B4C-339D-A9C0-6B0E-004E266E9533}"/>
              </a:ext>
            </a:extLst>
          </p:cNvPr>
          <p:cNvSpPr txBox="1"/>
          <p:nvPr/>
        </p:nvSpPr>
        <p:spPr>
          <a:xfrm>
            <a:off x="507460" y="496110"/>
            <a:ext cx="296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多普勒效应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2C0D67-A09D-1110-57D6-AB462F458385}"/>
                  </a:ext>
                </a:extLst>
              </p:cNvPr>
              <p:cNvSpPr txBox="1"/>
              <p:nvPr/>
            </p:nvSpPr>
            <p:spPr>
              <a:xfrm>
                <a:off x="576364" y="1510833"/>
                <a:ext cx="11039272" cy="1167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对于静止的观察者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R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，他所观察到的频率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就是波源的振动频率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但若 波源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S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或 观察者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R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运动起来，在同样长的时间内，波可能会更“密集”或更“疏松”地抵达观察者，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导致 观察者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R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观察到的频率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与 波源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S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不再相等。</a:t>
                </a:r>
                <a:endParaRPr lang="zh-CN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2C0D67-A09D-1110-57D6-AB462F458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510833"/>
                <a:ext cx="11039272" cy="1167948"/>
              </a:xfrm>
              <a:prstGeom prst="rect">
                <a:avLst/>
              </a:prstGeom>
              <a:blipFill>
                <a:blip r:embed="rId5"/>
                <a:stretch>
                  <a:fillRect l="-331" b="-6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1BB88262-B9FC-ECC5-C680-A0552828E1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18" y="2326532"/>
            <a:ext cx="6783593" cy="25465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B9A8A9-C130-9C25-A5A5-D30E6583A37A}"/>
                  </a:ext>
                </a:extLst>
              </p:cNvPr>
              <p:cNvSpPr txBox="1"/>
              <p:nvPr/>
            </p:nvSpPr>
            <p:spPr>
              <a:xfrm>
                <a:off x="1237112" y="2951120"/>
                <a:ext cx="3398339" cy="6426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B9A8A9-C130-9C25-A5A5-D30E6583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12" y="2951120"/>
                <a:ext cx="3398339" cy="642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978796-EBB8-A7F1-375A-070DEF47A23A}"/>
                  </a:ext>
                </a:extLst>
              </p:cNvPr>
              <p:cNvSpPr txBox="1"/>
              <p:nvPr/>
            </p:nvSpPr>
            <p:spPr>
              <a:xfrm>
                <a:off x="891613" y="3593732"/>
                <a:ext cx="4215319" cy="1151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zh-CN" sz="16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式中</a:t>
                </a:r>
                <a:r>
                  <a:rPr lang="en-US" altLang="zh-CN" sz="16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 u</a:t>
                </a:r>
                <a:r>
                  <a:rPr lang="zh-CN" altLang="zh-CN" sz="16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恒取正值。</a:t>
                </a:r>
                <a:endParaRPr lang="en-US" altLang="zh-CN" sz="1600" kern="100" dirty="0">
                  <a:effectLst/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zh-CN" sz="16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zh-CN" sz="16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zh-CN" sz="16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彼此靠近，均取正值；</a:t>
                </a:r>
                <a:endParaRPr lang="en-US" altLang="zh-CN" sz="1600" kern="100" dirty="0">
                  <a:effectLst/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zh-CN" sz="16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zh-CN" sz="16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zh-CN" sz="16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彼此远离，均取负值；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978796-EBB8-A7F1-375A-070DEF47A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13" y="3593732"/>
                <a:ext cx="4215319" cy="1151662"/>
              </a:xfrm>
              <a:prstGeom prst="rect">
                <a:avLst/>
              </a:prstGeom>
              <a:blipFill>
                <a:blip r:embed="rId8"/>
                <a:stretch>
                  <a:fillRect b="-5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310C58D-DFFC-EFBA-3557-58E6F8ABD310}"/>
              </a:ext>
            </a:extLst>
          </p:cNvPr>
          <p:cNvSpPr txBox="1"/>
          <p:nvPr/>
        </p:nvSpPr>
        <p:spPr>
          <a:xfrm>
            <a:off x="576364" y="4888645"/>
            <a:ext cx="774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上式无论是波源在运动，还是观察者在运动，还是两者都在运动，均能成立</a:t>
            </a:r>
            <a:r>
              <a:rPr lang="zh-CN" altLang="en-US" sz="16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78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简谐振动的描述</a:t>
            </a:r>
          </a:p>
        </p:txBody>
      </p:sp>
      <p:pic>
        <p:nvPicPr>
          <p:cNvPr id="2" name="振动">
            <a:hlinkClick r:id="" action="ppaction://media"/>
            <a:extLst>
              <a:ext uri="{FF2B5EF4-FFF2-40B4-BE49-F238E27FC236}">
                <a16:creationId xmlns:a16="http://schemas.microsoft.com/office/drawing/2014/main" id="{9A7EC35A-9A6C-AB68-4D14-F760956301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01" y="2125759"/>
            <a:ext cx="6945897" cy="4341186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51427ADD-E4B0-8AF9-991A-E0B72FFF6E4F}"/>
              </a:ext>
            </a:extLst>
          </p:cNvPr>
          <p:cNvGrpSpPr/>
          <p:nvPr/>
        </p:nvGrpSpPr>
        <p:grpSpPr>
          <a:xfrm>
            <a:off x="769574" y="2484657"/>
            <a:ext cx="6221961" cy="2226181"/>
            <a:chOff x="769574" y="2213369"/>
            <a:chExt cx="6221961" cy="2226181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A023948F-638E-0848-C476-A2FBE634D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74" y="2352907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EF1D1CCD-1390-A3AF-F1B2-0D950A2D6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4949" y="2352907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99DBCE6F-4911-2174-9346-571657CC0CF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842066" y="3965136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B00FE78-BA0F-50E0-B57F-B358697F5881}"/>
                    </a:ext>
                  </a:extLst>
                </p:cNvPr>
                <p:cNvSpPr txBox="1"/>
                <p:nvPr/>
              </p:nvSpPr>
              <p:spPr>
                <a:xfrm>
                  <a:off x="920262" y="2213369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B00FE78-BA0F-50E0-B57F-B358697F5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262" y="2213369"/>
                  <a:ext cx="2989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82482D-B54E-D0C5-45CF-E1360D0E9B1C}"/>
                    </a:ext>
                  </a:extLst>
                </p:cNvPr>
                <p:cNvSpPr txBox="1"/>
                <p:nvPr/>
              </p:nvSpPr>
              <p:spPr>
                <a:xfrm>
                  <a:off x="1942492" y="2213369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82482D-B54E-D0C5-45CF-E1360D0E9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2492" y="2213369"/>
                  <a:ext cx="29893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28C9641A-E801-CE31-83A4-7B8EA01DE226}"/>
                    </a:ext>
                  </a:extLst>
                </p:cNvPr>
                <p:cNvSpPr txBox="1"/>
                <p:nvPr/>
              </p:nvSpPr>
              <p:spPr>
                <a:xfrm>
                  <a:off x="6692597" y="4070218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28C9641A-E801-CE31-83A4-7B8EA01DE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597" y="4070218"/>
                  <a:ext cx="29893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振动是自然界中非常常见的物理现象，而简谐振动是最简单的振动形式。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可以用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振动图像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振动方程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、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旋转矢量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三种方法来描述简谐振动。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5E4EBC05-B613-0C70-2FD3-4AADF4197A26}"/>
                  </a:ext>
                </a:extLst>
              </p:cNvPr>
              <p:cNvSpPr/>
              <p:nvPr/>
            </p:nvSpPr>
            <p:spPr>
              <a:xfrm>
                <a:off x="8024885" y="2557372"/>
                <a:ext cx="3246854" cy="344835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：振幅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：初相位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：振动周期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：振动频率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：振动角频率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zh-CN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5E4EBC05-B613-0C70-2FD3-4AADF4197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85" y="2557372"/>
                <a:ext cx="3246854" cy="3448359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9" grpId="0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8325878" cy="465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振动方程的一般形式：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从 振动图像 中可以确定物理量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8325878" cy="465577"/>
              </a:xfrm>
              <a:prstGeom prst="rect">
                <a:avLst/>
              </a:prstGeom>
              <a:blipFill>
                <a:blip r:embed="rId5"/>
                <a:stretch>
                  <a:fillRect l="-366"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015AC288-7598-2D18-D417-B9E964A141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r="1533"/>
          <a:stretch/>
        </p:blipFill>
        <p:spPr bwMode="auto">
          <a:xfrm>
            <a:off x="5840124" y="2260327"/>
            <a:ext cx="5775512" cy="2903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3C4B2E-AE0F-BA0E-46E8-F0F710D6697E}"/>
                  </a:ext>
                </a:extLst>
              </p:cNvPr>
              <p:cNvSpPr txBox="1"/>
              <p:nvPr/>
            </p:nvSpPr>
            <p:spPr>
              <a:xfrm>
                <a:off x="507460" y="2260327"/>
                <a:ext cx="5824034" cy="37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①确定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。直接观察即可。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3C4B2E-AE0F-BA0E-46E8-F0F710D6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260327"/>
                <a:ext cx="5824034" cy="372923"/>
              </a:xfrm>
              <a:prstGeom prst="rect">
                <a:avLst/>
              </a:prstGeom>
              <a:blipFill>
                <a:blip r:embed="rId7"/>
                <a:stretch>
                  <a:fillRect l="-31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28249F3-5702-0F53-E3FE-BEC634548FFA}"/>
                  </a:ext>
                </a:extLst>
              </p:cNvPr>
              <p:cNvSpPr txBox="1"/>
              <p:nvPr/>
            </p:nvSpPr>
            <p:spPr>
              <a:xfrm>
                <a:off x="507459" y="2688636"/>
                <a:ext cx="5824034" cy="148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②确定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观察到两个相邻的峰值（谷值），其间距离为</a:t>
                </a:r>
                <a:r>
                  <a:rPr lang="en-US" altLang="zh-CN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T</a:t>
                </a: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或观察到相邻的一个峰值与一个谷值，其间距离为</a:t>
                </a: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T/2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28249F3-5702-0F53-E3FE-BEC63454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688636"/>
                <a:ext cx="5824034" cy="1480726"/>
              </a:xfrm>
              <a:prstGeom prst="rect">
                <a:avLst/>
              </a:prstGeom>
              <a:blipFill>
                <a:blip r:embed="rId8"/>
                <a:stretch>
                  <a:fillRect l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AA3C84-1B43-596C-8BBA-9B559470FB7C}"/>
                  </a:ext>
                </a:extLst>
              </p:cNvPr>
              <p:cNvSpPr txBox="1"/>
              <p:nvPr/>
            </p:nvSpPr>
            <p:spPr>
              <a:xfrm>
                <a:off x="507459" y="4224748"/>
                <a:ext cx="5824034" cy="101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③确定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根据初位移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有两解！</a:t>
                </a: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再根据另一个点（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一般不用平衡位置的点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AA3C84-1B43-596C-8BBA-9B55947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224748"/>
                <a:ext cx="5824034" cy="1019253"/>
              </a:xfrm>
              <a:prstGeom prst="rect">
                <a:avLst/>
              </a:prstGeom>
              <a:blipFill>
                <a:blip r:embed="rId9"/>
                <a:stretch>
                  <a:fillRect l="-314" b="-4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C632B4C-339D-A9C0-6B0E-004E266E9533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简谐振动的描述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722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8325878" cy="79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旋转矢量也可以描述简谐振动。显然，这个矢量在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x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轴上的投影即为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旋转矢量可以很方便的确定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。（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cos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形式下，旋转矢量永远是</a:t>
                </a:r>
                <a:r>
                  <a:rPr lang="zh-CN" altLang="en-US" sz="1600" b="1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逆时针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旋转的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）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8325878" cy="798617"/>
              </a:xfrm>
              <a:prstGeom prst="rect">
                <a:avLst/>
              </a:prstGeom>
              <a:blipFill>
                <a:blip r:embed="rId5"/>
                <a:stretch>
                  <a:fillRect l="-366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AA3C84-1B43-596C-8BBA-9B559470FB7C}"/>
                  </a:ext>
                </a:extLst>
              </p:cNvPr>
              <p:cNvSpPr txBox="1"/>
              <p:nvPr/>
            </p:nvSpPr>
            <p:spPr>
              <a:xfrm>
                <a:off x="6096000" y="5028437"/>
                <a:ext cx="5407201" cy="6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根据初位移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再根据下一时刻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是靠近</a:t>
                </a:r>
                <a:r>
                  <a:rPr lang="en-US" altLang="zh-CN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远离平衡位置，由投影变化确定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的正负。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AA3C84-1B43-596C-8BBA-9B55947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28437"/>
                <a:ext cx="5407201" cy="696088"/>
              </a:xfrm>
              <a:prstGeom prst="rect">
                <a:avLst/>
              </a:prstGeom>
              <a:blipFill>
                <a:blip r:embed="rId6"/>
                <a:stretch>
                  <a:fillRect l="-338" r="-3608"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AC9DA0F6-D475-CADE-29DD-BEAC732DC5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03" y="2367424"/>
            <a:ext cx="4162920" cy="322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362A1D-2655-6000-8952-4E08130674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r="1533"/>
          <a:stretch/>
        </p:blipFill>
        <p:spPr bwMode="auto">
          <a:xfrm>
            <a:off x="5928985" y="2223803"/>
            <a:ext cx="5024934" cy="25263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EF8CAF-CD2C-674C-FC49-A814ECEA21EF}"/>
              </a:ext>
            </a:extLst>
          </p:cNvPr>
          <p:cNvGrpSpPr/>
          <p:nvPr/>
        </p:nvGrpSpPr>
        <p:grpSpPr>
          <a:xfrm>
            <a:off x="-1003112" y="684398"/>
            <a:ext cx="6773549" cy="6773549"/>
            <a:chOff x="2709225" y="42224"/>
            <a:chExt cx="6773549" cy="677354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EFD2715-B16F-0AD7-7A6E-D7D18581C47A}"/>
                </a:ext>
              </a:extLst>
            </p:cNvPr>
            <p:cNvSpPr/>
            <p:nvPr/>
          </p:nvSpPr>
          <p:spPr>
            <a:xfrm>
              <a:off x="2709225" y="42224"/>
              <a:ext cx="6773549" cy="677354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F019961-C084-3F7C-20D4-0A37A91A2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003832"/>
              <a:ext cx="1294322" cy="4251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71E9BCA-AACD-1E82-0F2D-C4F5D08752E6}"/>
              </a:ext>
            </a:extLst>
          </p:cNvPr>
          <p:cNvGrpSpPr/>
          <p:nvPr/>
        </p:nvGrpSpPr>
        <p:grpSpPr>
          <a:xfrm>
            <a:off x="2380250" y="3061800"/>
            <a:ext cx="863193" cy="1019608"/>
            <a:chOff x="2493982" y="2725472"/>
            <a:chExt cx="863193" cy="1019608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31D7336-656B-D2FF-61FD-37A653A81BBA}"/>
                </a:ext>
              </a:extLst>
            </p:cNvPr>
            <p:cNvCxnSpPr>
              <a:cxnSpLocks/>
            </p:cNvCxnSpPr>
            <p:nvPr/>
          </p:nvCxnSpPr>
          <p:spPr>
            <a:xfrm>
              <a:off x="2493982" y="3745080"/>
              <a:ext cx="863193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1E4578B-B22B-B575-798F-475795D76C46}"/>
                </a:ext>
              </a:extLst>
            </p:cNvPr>
            <p:cNvCxnSpPr>
              <a:cxnSpLocks/>
            </p:cNvCxnSpPr>
            <p:nvPr/>
          </p:nvCxnSpPr>
          <p:spPr>
            <a:xfrm>
              <a:off x="3357175" y="2725472"/>
              <a:ext cx="0" cy="101960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2C0EB43-A93E-2F07-B45E-5C9F378E51F8}"/>
              </a:ext>
            </a:extLst>
          </p:cNvPr>
          <p:cNvGrpSpPr/>
          <p:nvPr/>
        </p:nvGrpSpPr>
        <p:grpSpPr>
          <a:xfrm>
            <a:off x="2383663" y="4075405"/>
            <a:ext cx="1294322" cy="431169"/>
            <a:chOff x="2383663" y="4075405"/>
            <a:chExt cx="1294322" cy="431169"/>
          </a:xfrm>
        </p:grpSpPr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D5F9B9D-8655-9B5A-7B85-4C13563E3B8A}"/>
                </a:ext>
              </a:extLst>
            </p:cNvPr>
            <p:cNvCxnSpPr>
              <a:cxnSpLocks/>
            </p:cNvCxnSpPr>
            <p:nvPr/>
          </p:nvCxnSpPr>
          <p:spPr>
            <a:xfrm>
              <a:off x="2383663" y="4075405"/>
              <a:ext cx="1294322" cy="425167"/>
            </a:xfrm>
            <a:prstGeom prst="straightConnector1">
              <a:avLst/>
            </a:prstGeom>
            <a:ln w="38100">
              <a:solidFill>
                <a:srgbClr val="F8B91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0AC43C6-60B5-06D2-BC54-3EF1A8894502}"/>
                </a:ext>
              </a:extLst>
            </p:cNvPr>
            <p:cNvCxnSpPr/>
            <p:nvPr/>
          </p:nvCxnSpPr>
          <p:spPr>
            <a:xfrm>
              <a:off x="3671074" y="4081408"/>
              <a:ext cx="0" cy="4251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D4CC4E1-91E3-D49E-1F8D-99D6ED459241}"/>
              </a:ext>
            </a:extLst>
          </p:cNvPr>
          <p:cNvGrpSpPr/>
          <p:nvPr/>
        </p:nvGrpSpPr>
        <p:grpSpPr>
          <a:xfrm>
            <a:off x="2380250" y="3646006"/>
            <a:ext cx="1297735" cy="431169"/>
            <a:chOff x="2380250" y="3646006"/>
            <a:chExt cx="1297735" cy="431169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5771F6B-F968-5746-7BC6-931E3C5AE8F6}"/>
                </a:ext>
              </a:extLst>
            </p:cNvPr>
            <p:cNvCxnSpPr>
              <a:cxnSpLocks/>
            </p:cNvCxnSpPr>
            <p:nvPr/>
          </p:nvCxnSpPr>
          <p:spPr>
            <a:xfrm>
              <a:off x="2380250" y="4077175"/>
              <a:ext cx="129773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2D30B90-B6CB-73E5-A953-A047C4013061}"/>
                </a:ext>
              </a:extLst>
            </p:cNvPr>
            <p:cNvCxnSpPr/>
            <p:nvPr/>
          </p:nvCxnSpPr>
          <p:spPr>
            <a:xfrm>
              <a:off x="3671074" y="3646006"/>
              <a:ext cx="0" cy="425166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8C938DDD-346B-F477-3009-CF561C58C2BD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简谐振动的描述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07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920000">
                                      <p:cBhvr>
                                        <p:cTn id="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7432314" y="1560101"/>
                <a:ext cx="4183322" cy="1151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简谐振动的位移：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求导得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速度：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𝐴𝑠𝑖𝑛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     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加速度：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²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314" y="1560101"/>
                <a:ext cx="4183322" cy="1151662"/>
              </a:xfrm>
              <a:prstGeom prst="rect">
                <a:avLst/>
              </a:prstGeom>
              <a:blipFill>
                <a:blip r:embed="rId5"/>
                <a:stretch>
                  <a:fillRect l="-729" b="-5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C632B4C-339D-A9C0-6B0E-004E266E9533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简谐振动的特征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2C0D67-A09D-1110-57D6-AB462F458385}"/>
                  </a:ext>
                </a:extLst>
              </p:cNvPr>
              <p:cNvSpPr txBox="1"/>
              <p:nvPr/>
            </p:nvSpPr>
            <p:spPr>
              <a:xfrm>
                <a:off x="576364" y="1673423"/>
                <a:ext cx="6774122" cy="773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①运动学特征：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600" dirty="0">
                  <a:latin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质点的加速度与位移成正比且反向的运动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42C0D67-A09D-1110-57D6-AB462F458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673423"/>
                <a:ext cx="6774122" cy="773289"/>
              </a:xfrm>
              <a:prstGeom prst="rect">
                <a:avLst/>
              </a:prstGeom>
              <a:blipFill>
                <a:blip r:embed="rId6"/>
                <a:stretch>
                  <a:fillRect l="-540" b="-10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D659071-5EFB-95AE-6147-015AC7D50846}"/>
                  </a:ext>
                </a:extLst>
              </p:cNvPr>
              <p:cNvSpPr txBox="1"/>
              <p:nvPr/>
            </p:nvSpPr>
            <p:spPr>
              <a:xfrm>
                <a:off x="576364" y="2980383"/>
                <a:ext cx="6774122" cy="773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②动力学特征：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质点的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合外力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与位移成正比且反向的运动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D659071-5EFB-95AE-6147-015AC7D50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2980383"/>
                <a:ext cx="6774122" cy="773289"/>
              </a:xfrm>
              <a:prstGeom prst="rect">
                <a:avLst/>
              </a:prstGeom>
              <a:blipFill>
                <a:blip r:embed="rId7"/>
                <a:stretch>
                  <a:fillRect l="-540" b="-9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106343-26B9-770D-2DAE-4C830D4E6902}"/>
                  </a:ext>
                </a:extLst>
              </p:cNvPr>
              <p:cNvSpPr txBox="1"/>
              <p:nvPr/>
            </p:nvSpPr>
            <p:spPr>
              <a:xfrm>
                <a:off x="576364" y="4126017"/>
                <a:ext cx="6774122" cy="1655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③能量特征：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𝑘𝐴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动能和势能相互转化，但系统的总能量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1/2kA²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恒定不变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靠近平衡位置，速度越大，动能越大；势能越小。</a:t>
                </a:r>
                <a:endPara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r>
                  <a:rPr lang="en-US" altLang="zh-CN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远离平衡位置，速度越小，动能越小；势能越大。</a:t>
                </a:r>
                <a:endPara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106343-26B9-770D-2DAE-4C830D4E6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4126017"/>
                <a:ext cx="6774122" cy="1655068"/>
              </a:xfrm>
              <a:prstGeom prst="rect">
                <a:avLst/>
              </a:prstGeom>
              <a:blipFill>
                <a:blip r:embed="rId8"/>
                <a:stretch>
                  <a:fillRect l="-540" b="-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A163974-10CC-D74D-A68E-95DBDC3FEA39}"/>
                  </a:ext>
                </a:extLst>
              </p:cNvPr>
              <p:cNvSpPr txBox="1"/>
              <p:nvPr/>
            </p:nvSpPr>
            <p:spPr>
              <a:xfrm>
                <a:off x="7432314" y="3141699"/>
                <a:ext cx="4183322" cy="83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由牛顿第二定律可推知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1600" b="0" dirty="0"/>
              </a:p>
              <a:p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A163974-10CC-D74D-A68E-95DBDC3FE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314" y="3141699"/>
                <a:ext cx="4183322" cy="839653"/>
              </a:xfrm>
              <a:prstGeom prst="rect">
                <a:avLst/>
              </a:prstGeom>
              <a:blipFill>
                <a:blip r:embed="rId9"/>
                <a:stretch>
                  <a:fillRect l="-729" t="-3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162B047-5CC8-4549-19C8-5DACA6E264BF}"/>
              </a:ext>
            </a:extLst>
          </p:cNvPr>
          <p:cNvSpPr txBox="1"/>
          <p:nvPr/>
        </p:nvSpPr>
        <p:spPr>
          <a:xfrm>
            <a:off x="7432314" y="4411288"/>
            <a:ext cx="4183322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系统的总能量、最大动能、最大势能，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只由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k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最终决定。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58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C632B4C-339D-A9C0-6B0E-004E266E9533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简谐振动的合成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21C3A8-8201-F15E-6C21-A11436B7065A}"/>
              </a:ext>
            </a:extLst>
          </p:cNvPr>
          <p:cNvSpPr txBox="1"/>
          <p:nvPr/>
        </p:nvSpPr>
        <p:spPr>
          <a:xfrm>
            <a:off x="4155142" y="775742"/>
            <a:ext cx="220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同频率平行简谐振动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21D1A2-C82C-1C71-A319-5118FCC473CC}"/>
                  </a:ext>
                </a:extLst>
              </p:cNvPr>
              <p:cNvSpPr txBox="1"/>
              <p:nvPr/>
            </p:nvSpPr>
            <p:spPr>
              <a:xfrm>
                <a:off x="507460" y="1478958"/>
                <a:ext cx="10498958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对于频率相同，振动方向平行的两个简谐振动：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可以从纯数学运算角度出发，求它们的合振动，即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但三角函数间的运算往往比较麻烦，使用旋转矢量能够直观地解决这一问题。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21D1A2-C82C-1C71-A319-5118FCC47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78958"/>
                <a:ext cx="10498958" cy="1046440"/>
              </a:xfrm>
              <a:prstGeom prst="rect">
                <a:avLst/>
              </a:prstGeom>
              <a:blipFill>
                <a:blip r:embed="rId5"/>
                <a:stretch>
                  <a:fillRect l="-290" t="-1754"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5292304D-5575-C3B2-4E5A-5E4E203803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207" y="2003046"/>
            <a:ext cx="4668333" cy="342976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DFE90DB-2E2F-ADDF-A37A-EA50A3049DB7}"/>
                  </a:ext>
                </a:extLst>
              </p:cNvPr>
              <p:cNvSpPr txBox="1"/>
              <p:nvPr/>
            </p:nvSpPr>
            <p:spPr>
              <a:xfrm>
                <a:off x="507460" y="2693919"/>
                <a:ext cx="585299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振动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分别对应两个旋转矢量，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按照矢量运算法则（平行四边形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三角形法则）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求其</a:t>
                </a:r>
                <a:r>
                  <a:rPr lang="zh-CN" altLang="en-US" sz="1600" b="0" dirty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合矢量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，得到合振动的旋转矢量。</a:t>
                </a:r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于是合振动的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A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、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即从旋转矢量上看出，</a:t>
                </a:r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保持不变。</a:t>
                </a:r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DFE90DB-2E2F-ADDF-A37A-EA50A3049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693919"/>
                <a:ext cx="5852999" cy="1938992"/>
              </a:xfrm>
              <a:prstGeom prst="rect">
                <a:avLst/>
              </a:prstGeom>
              <a:blipFill>
                <a:blip r:embed="rId7"/>
                <a:stretch>
                  <a:fillRect l="-521" b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C2A23F5-586F-BA0F-D12F-5C78C9E7C0BE}"/>
              </a:ext>
            </a:extLst>
          </p:cNvPr>
          <p:cNvCxnSpPr>
            <a:cxnSpLocks/>
          </p:cNvCxnSpPr>
          <p:nvPr/>
        </p:nvCxnSpPr>
        <p:spPr>
          <a:xfrm flipV="1">
            <a:off x="7526569" y="3758689"/>
            <a:ext cx="2113688" cy="69384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37C5F1E-D74F-3987-EA77-05EABF47F119}"/>
              </a:ext>
            </a:extLst>
          </p:cNvPr>
          <p:cNvCxnSpPr>
            <a:cxnSpLocks/>
          </p:cNvCxnSpPr>
          <p:nvPr/>
        </p:nvCxnSpPr>
        <p:spPr>
          <a:xfrm flipV="1">
            <a:off x="7517379" y="3242219"/>
            <a:ext cx="726006" cy="12057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2641B71-D20C-F99B-D3BC-C13134A074C3}"/>
              </a:ext>
            </a:extLst>
          </p:cNvPr>
          <p:cNvCxnSpPr>
            <a:cxnSpLocks/>
          </p:cNvCxnSpPr>
          <p:nvPr/>
        </p:nvCxnSpPr>
        <p:spPr>
          <a:xfrm flipV="1">
            <a:off x="7517379" y="2527236"/>
            <a:ext cx="2894834" cy="19207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35DD829-E2D5-C45F-C2DA-71E59B1C3F6C}"/>
              </a:ext>
            </a:extLst>
          </p:cNvPr>
          <p:cNvSpPr txBox="1"/>
          <p:nvPr/>
        </p:nvSpPr>
        <p:spPr>
          <a:xfrm>
            <a:off x="507460" y="4801432"/>
            <a:ext cx="5252072" cy="773289"/>
          </a:xfrm>
          <a:prstGeom prst="rect">
            <a:avLst/>
          </a:prstGeom>
          <a:solidFill>
            <a:srgbClr val="B0E0E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当两振动的初相位 相差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π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的奇数倍 时，合振动最弱；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当两振动的初相位 相差 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π</a:t>
            </a: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的偶数倍 时，合振动最强。</a:t>
            </a:r>
            <a:endParaRPr lang="en-US" altLang="zh-CN" sz="16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7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C632B4C-339D-A9C0-6B0E-004E266E9533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简谐振动的合成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21C3A8-8201-F15E-6C21-A11436B7065A}"/>
              </a:ext>
            </a:extLst>
          </p:cNvPr>
          <p:cNvSpPr txBox="1"/>
          <p:nvPr/>
        </p:nvSpPr>
        <p:spPr>
          <a:xfrm>
            <a:off x="4155142" y="775742"/>
            <a:ext cx="2487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不同频率平行简谐振动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21D1A2-C82C-1C71-A319-5118FCC473CC}"/>
                  </a:ext>
                </a:extLst>
              </p:cNvPr>
              <p:cNvSpPr txBox="1"/>
              <p:nvPr/>
            </p:nvSpPr>
            <p:spPr>
              <a:xfrm>
                <a:off x="507460" y="1478958"/>
                <a:ext cx="10498958" cy="170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频率不相同的简谐振动，旋转矢量的旋转速度不再相同，无法再使用旋转矢量研究不同频率平行简谐振动的合成。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只能从纯数学运算角度出发。为使研究方便，使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定量计算得到：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=|2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𝑐𝑜𝑠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振幅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A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也是周期性变化的，且 振幅变化周期 与 一次振动周期 并不相同。</a:t>
                </a:r>
                <a:endParaRPr lang="zh-CN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21D1A2-C82C-1C71-A319-5118FCC47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78958"/>
                <a:ext cx="10498958" cy="1701235"/>
              </a:xfrm>
              <a:prstGeom prst="rect">
                <a:avLst/>
              </a:prstGeom>
              <a:blipFill>
                <a:blip r:embed="rId5"/>
                <a:stretch>
                  <a:fillRect l="-290" b="-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DFE4C8-FB24-A20C-8838-E12E1255D442}"/>
                  </a:ext>
                </a:extLst>
              </p:cNvPr>
              <p:cNvSpPr txBox="1"/>
              <p:nvPr/>
            </p:nvSpPr>
            <p:spPr>
              <a:xfrm>
                <a:off x="507460" y="3535133"/>
                <a:ext cx="680774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都很大且很接近时，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很大：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振动的周期很短（振动的很快），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很小：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振幅变化的周期很长（振幅变化的很慢）。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此时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A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的周期性便能较为清楚地体现，称这种现象为「拍」。</a:t>
                </a:r>
                <a:endParaRPr lang="zh-CN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DFE4C8-FB24-A20C-8838-E12E1255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535133"/>
                <a:ext cx="6807740" cy="1169551"/>
              </a:xfrm>
              <a:prstGeom prst="rect">
                <a:avLst/>
              </a:prstGeom>
              <a:blipFill>
                <a:blip r:embed="rId6"/>
                <a:stretch>
                  <a:fillRect l="-448" r="-90" b="-5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82884619-F736-07AC-CEB6-568B76719F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23" y="2329575"/>
            <a:ext cx="4846711" cy="35796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B81542A-4539-402B-F8D8-7CF47072EDE0}"/>
                  </a:ext>
                </a:extLst>
              </p:cNvPr>
              <p:cNvSpPr txBox="1"/>
              <p:nvPr/>
            </p:nvSpPr>
            <p:spPr>
              <a:xfrm>
                <a:off x="507460" y="5059550"/>
                <a:ext cx="6807740" cy="615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拍频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；拍的周期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zh-CN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B81542A-4539-402B-F8D8-7CF47072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5059550"/>
                <a:ext cx="6807740" cy="615105"/>
              </a:xfrm>
              <a:prstGeom prst="rect">
                <a:avLst/>
              </a:prstGeom>
              <a:blipFill>
                <a:blip r:embed="rId9"/>
                <a:stretch>
                  <a:fillRect l="-448" b="-1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8847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波">
            <a:hlinkClick r:id="" action="ppaction://media"/>
            <a:extLst>
              <a:ext uri="{FF2B5EF4-FFF2-40B4-BE49-F238E27FC236}">
                <a16:creationId xmlns:a16="http://schemas.microsoft.com/office/drawing/2014/main" id="{33743CEE-0AE2-38D4-F56C-EF48DC5BE6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81" y="2170705"/>
            <a:ext cx="6946560" cy="4341600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23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简谐波的描述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1427ADD-E4B0-8AF9-991A-E0B72FFF6E4F}"/>
              </a:ext>
            </a:extLst>
          </p:cNvPr>
          <p:cNvGrpSpPr/>
          <p:nvPr/>
        </p:nvGrpSpPr>
        <p:grpSpPr>
          <a:xfrm>
            <a:off x="1129035" y="2526817"/>
            <a:ext cx="5635741" cy="2221265"/>
            <a:chOff x="1355794" y="2218285"/>
            <a:chExt cx="5635741" cy="2221265"/>
          </a:xfrm>
        </p:grpSpPr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EF1D1CCD-1390-A3AF-F1B2-0D950A2D6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5794" y="2357823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99DBCE6F-4911-2174-9346-571657CC0CF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842066" y="3965136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82482D-B54E-D0C5-45CF-E1360D0E9B1C}"/>
                    </a:ext>
                  </a:extLst>
                </p:cNvPr>
                <p:cNvSpPr txBox="1"/>
                <p:nvPr/>
              </p:nvSpPr>
              <p:spPr>
                <a:xfrm>
                  <a:off x="1490208" y="2218285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82482D-B54E-D0C5-45CF-E1360D0E9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0208" y="2218285"/>
                  <a:ext cx="298938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041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28C9641A-E801-CE31-83A4-7B8EA01DE226}"/>
                    </a:ext>
                  </a:extLst>
                </p:cNvPr>
                <p:cNvSpPr txBox="1"/>
                <p:nvPr/>
              </p:nvSpPr>
              <p:spPr>
                <a:xfrm>
                  <a:off x="6692597" y="4070218"/>
                  <a:ext cx="298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28C9641A-E801-CE31-83A4-7B8EA01DE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597" y="4070218"/>
                  <a:ext cx="29893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波是振动的传播现象。振动着的质点（波源）将 </a:t>
            </a:r>
            <a:r>
              <a:rPr lang="zh-CN" altLang="en-US" sz="1600" b="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振动状态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传播出去，便形成了波。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这个过程是连续的。也就是说，某一个质点接收到了上一个质点的振动状态，紧接着又要传播给下一个质点。</a:t>
            </a:r>
            <a:endParaRPr lang="en-US" altLang="zh-CN" sz="1600" b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5E4EBC05-B613-0C70-2FD3-4AADF4197A26}"/>
                  </a:ext>
                </a:extLst>
              </p:cNvPr>
              <p:cNvSpPr/>
              <p:nvPr/>
            </p:nvSpPr>
            <p:spPr>
              <a:xfrm>
                <a:off x="7530023" y="2483667"/>
                <a:ext cx="3792766" cy="371567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：波源振幅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：波源初相位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：波源振动周期 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：波源振动频率  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：波源振动角频率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u</a:t>
                </a:r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：波速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：波长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endParaRPr lang="zh-CN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5E4EBC05-B613-0C70-2FD3-4AADF4197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023" y="2483667"/>
                <a:ext cx="3792766" cy="371567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668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9" grpId="0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59" y="1425186"/>
                <a:ext cx="10267447" cy="956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波函数的一般形式：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从 某一时刻的波形图 中可以确定物理量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请注意区分 波形图 与 振动图像。</a:t>
                </a:r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1425186"/>
                <a:ext cx="10267447" cy="956737"/>
              </a:xfrm>
              <a:prstGeom prst="rect">
                <a:avLst/>
              </a:prstGeom>
              <a:blipFill>
                <a:blip r:embed="rId5"/>
                <a:stretch>
                  <a:fillRect l="-297" b="-7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3C4B2E-AE0F-BA0E-46E8-F0F710D6697E}"/>
                  </a:ext>
                </a:extLst>
              </p:cNvPr>
              <p:cNvSpPr txBox="1"/>
              <p:nvPr/>
            </p:nvSpPr>
            <p:spPr>
              <a:xfrm>
                <a:off x="507459" y="2661380"/>
                <a:ext cx="5824034" cy="37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①确定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。直接观察即可。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C3C4B2E-AE0F-BA0E-46E8-F0F710D6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661380"/>
                <a:ext cx="5824034" cy="372923"/>
              </a:xfrm>
              <a:prstGeom prst="rect">
                <a:avLst/>
              </a:prstGeom>
              <a:blipFill>
                <a:blip r:embed="rId6"/>
                <a:stretch>
                  <a:fillRect l="-31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28249F3-5702-0F53-E3FE-BEC634548FFA}"/>
                  </a:ext>
                </a:extLst>
              </p:cNvPr>
              <p:cNvSpPr txBox="1"/>
              <p:nvPr/>
            </p:nvSpPr>
            <p:spPr>
              <a:xfrm>
                <a:off x="507459" y="3045653"/>
                <a:ext cx="5824034" cy="1495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②确定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（需要已知波速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14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观察到两个相邻的波峰（波谷），其间距离为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或观察到相邻的一个波峰与一个波谷，其间距离为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/2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zh-CN" altLang="en-US" sz="14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28249F3-5702-0F53-E3FE-BEC63454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3045653"/>
                <a:ext cx="5824034" cy="1495538"/>
              </a:xfrm>
              <a:prstGeom prst="rect">
                <a:avLst/>
              </a:prstGeom>
              <a:blipFill>
                <a:blip r:embed="rId7"/>
                <a:stretch>
                  <a:fillRect l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AA3C84-1B43-596C-8BBA-9B559470FB7C}"/>
                  </a:ext>
                </a:extLst>
              </p:cNvPr>
              <p:cNvSpPr txBox="1"/>
              <p:nvPr/>
            </p:nvSpPr>
            <p:spPr>
              <a:xfrm>
                <a:off x="507459" y="4541191"/>
                <a:ext cx="6568905" cy="134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③确定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根据波源的初位移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再根据下一时刻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是靠近</a:t>
                </a: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远离平衡位置，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由旋转矢量的投影变化确定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的正负。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AA3C84-1B43-596C-8BBA-9B55947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541191"/>
                <a:ext cx="6568905" cy="1342419"/>
              </a:xfrm>
              <a:prstGeom prst="rect">
                <a:avLst/>
              </a:prstGeom>
              <a:blipFill>
                <a:blip r:embed="rId8"/>
                <a:stretch>
                  <a:fillRect l="-278" b="-3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DC37276-C0BA-C9DE-86B9-99DD0D250C15}"/>
              </a:ext>
            </a:extLst>
          </p:cNvPr>
          <p:cNvSpPr txBox="1"/>
          <p:nvPr/>
        </p:nvSpPr>
        <p:spPr>
          <a:xfrm>
            <a:off x="507460" y="496110"/>
            <a:ext cx="3238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简谐波的描述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6C93B3-5DA0-B97A-4831-138930D93B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05" y="2273532"/>
            <a:ext cx="6396936" cy="2310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060445-A440-E769-5743-152CC0928B02}"/>
              </a:ext>
            </a:extLst>
          </p:cNvPr>
          <p:cNvGrpSpPr/>
          <p:nvPr/>
        </p:nvGrpSpPr>
        <p:grpSpPr>
          <a:xfrm>
            <a:off x="8016038" y="3072426"/>
            <a:ext cx="86202" cy="766918"/>
            <a:chOff x="8016038" y="3072426"/>
            <a:chExt cx="86202" cy="76691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70B54F2-102F-CCDC-D14E-4873DBCDB16F}"/>
                </a:ext>
              </a:extLst>
            </p:cNvPr>
            <p:cNvSpPr/>
            <p:nvPr/>
          </p:nvSpPr>
          <p:spPr>
            <a:xfrm>
              <a:off x="8016038" y="3753143"/>
              <a:ext cx="86201" cy="8620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E3AF65D7-0C79-8836-A07B-33E8AC863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9138" y="3151809"/>
              <a:ext cx="0" cy="594516"/>
            </a:xfrm>
            <a:prstGeom prst="straightConnector1">
              <a:avLst/>
            </a:prstGeom>
            <a:ln w="19050">
              <a:gradFill>
                <a:gsLst>
                  <a:gs pos="0">
                    <a:srgbClr val="F17723"/>
                  </a:gs>
                  <a:gs pos="100000">
                    <a:srgbClr val="5C9EDB"/>
                  </a:gs>
                </a:gsLst>
                <a:lin ang="5400000" scaled="1"/>
              </a:gra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498D6CF-833F-A117-0742-F73611A7383D}"/>
                </a:ext>
              </a:extLst>
            </p:cNvPr>
            <p:cNvSpPr/>
            <p:nvPr/>
          </p:nvSpPr>
          <p:spPr>
            <a:xfrm>
              <a:off x="8016039" y="3072426"/>
              <a:ext cx="86201" cy="8620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EFD3527-486B-EB04-7A7E-9D2184252C63}"/>
              </a:ext>
            </a:extLst>
          </p:cNvPr>
          <p:cNvSpPr/>
          <p:nvPr/>
        </p:nvSpPr>
        <p:spPr>
          <a:xfrm>
            <a:off x="5643319" y="4750662"/>
            <a:ext cx="5870569" cy="105894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已知质点下一时刻的运动方向  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←→</a:t>
            </a:r>
            <a:r>
              <a:rPr lang="zh-CN" altLang="en-US" sz="1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波的传播方向</a:t>
            </a:r>
            <a:endParaRPr lang="en-US" altLang="zh-CN" sz="14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（画出下一时刻的波形判断 </a:t>
            </a:r>
            <a:r>
              <a:rPr lang="en-US" altLang="zh-CN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「微平移法」）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834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34.9|19.6|20.1|13.9|1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4|2.6|3.2|2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20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55|37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5.6|23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9|6.7|5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6|13.6|3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4|30.2|1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3|3.2|24.8|72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3640</TotalTime>
  <Words>2495</Words>
  <Application>Microsoft Office PowerPoint</Application>
  <PresentationFormat>宽屏</PresentationFormat>
  <Paragraphs>229</Paragraphs>
  <Slides>18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方正小标宋简体</vt:lpstr>
      <vt:lpstr>仿宋</vt:lpstr>
      <vt:lpstr>Cambria Math</vt:lpstr>
      <vt:lpstr>Arial</vt:lpstr>
      <vt:lpstr>楷体</vt:lpstr>
      <vt:lpstr>等线 Light</vt:lpstr>
      <vt:lpstr>方正清刻本悦宋简体</vt:lpstr>
      <vt:lpstr>等线</vt:lpstr>
      <vt:lpstr>锐字逼格青春体简2.0</vt:lpstr>
      <vt:lpstr>华文宋体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40</cp:revision>
  <dcterms:created xsi:type="dcterms:W3CDTF">2022-05-05T07:14:53Z</dcterms:created>
  <dcterms:modified xsi:type="dcterms:W3CDTF">2023-02-19T16:42:18Z</dcterms:modified>
</cp:coreProperties>
</file>